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5" r:id="rId9"/>
    <p:sldId id="263" r:id="rId10"/>
    <p:sldId id="264" r:id="rId11"/>
    <p:sldId id="266" r:id="rId12"/>
    <p:sldId id="267" r:id="rId13"/>
    <p:sldId id="268" r:id="rId14"/>
    <p:sldId id="269" r:id="rId15"/>
    <p:sldId id="270" r:id="rId16"/>
    <p:sldId id="271" r:id="rId17"/>
    <p:sldId id="272" r:id="rId18"/>
    <p:sldId id="273" r:id="rId19"/>
    <p:sldId id="274" r:id="rId20"/>
    <p:sldId id="277" r:id="rId21"/>
    <p:sldId id="275" r:id="rId22"/>
    <p:sldId id="276" r:id="rId23"/>
    <p:sldId id="278" r:id="rId24"/>
    <p:sldId id="279" r:id="rId25"/>
    <p:sldId id="280" r:id="rId26"/>
    <p:sldId id="282" r:id="rId27"/>
    <p:sldId id="281"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7575"/>
    <a:srgbClr val="47422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03" autoAdjust="0"/>
    <p:restoredTop sz="94660"/>
  </p:normalViewPr>
  <p:slideViewPr>
    <p:cSldViewPr>
      <p:cViewPr varScale="1">
        <p:scale>
          <a:sx n="44" d="100"/>
          <a:sy n="44" d="100"/>
        </p:scale>
        <p:origin x="-130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BCCA08-4F61-40E7-8101-37FCEA12E79A}" type="datetimeFigureOut">
              <a:rPr lang="en-US" smtClean="0"/>
              <a:pPr/>
              <a:t>5/19/2011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CD3BE-2744-46FB-BC42-28CF5FE92073}" type="slidenum">
              <a:rPr lang="en-US" smtClean="0"/>
              <a:pPr/>
              <a:t>‹#›</a:t>
            </a:fld>
            <a:endParaRPr lang="en-US"/>
          </a:p>
        </p:txBody>
      </p:sp>
    </p:spTree>
  </p:cSld>
  <p:clrMapOvr>
    <a:masterClrMapping/>
  </p:clrMapOvr>
  <p:transition spd="slow" advClick="0" advTm="9000">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BCCA08-4F61-40E7-8101-37FCEA12E79A}" type="datetimeFigureOut">
              <a:rPr lang="en-US" smtClean="0"/>
              <a:pPr/>
              <a:t>5/19/2011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CD3BE-2744-46FB-BC42-28CF5FE92073}" type="slidenum">
              <a:rPr lang="en-US" smtClean="0"/>
              <a:pPr/>
              <a:t>‹#›</a:t>
            </a:fld>
            <a:endParaRPr lang="en-US"/>
          </a:p>
        </p:txBody>
      </p:sp>
    </p:spTree>
  </p:cSld>
  <p:clrMapOvr>
    <a:masterClrMapping/>
  </p:clrMapOvr>
  <p:transition spd="slow" advClick="0" advTm="9000">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BCCA08-4F61-40E7-8101-37FCEA12E79A}" type="datetimeFigureOut">
              <a:rPr lang="en-US" smtClean="0"/>
              <a:pPr/>
              <a:t>5/19/2011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CD3BE-2744-46FB-BC42-28CF5FE92073}" type="slidenum">
              <a:rPr lang="en-US" smtClean="0"/>
              <a:pPr/>
              <a:t>‹#›</a:t>
            </a:fld>
            <a:endParaRPr lang="en-US"/>
          </a:p>
        </p:txBody>
      </p:sp>
    </p:spTree>
  </p:cSld>
  <p:clrMapOvr>
    <a:masterClrMapping/>
  </p:clrMapOvr>
  <p:transition spd="slow" advClick="0" advTm="9000">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BCCA08-4F61-40E7-8101-37FCEA12E79A}" type="datetimeFigureOut">
              <a:rPr lang="en-US" smtClean="0"/>
              <a:pPr/>
              <a:t>5/19/2011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CD3BE-2744-46FB-BC42-28CF5FE92073}" type="slidenum">
              <a:rPr lang="en-US" smtClean="0"/>
              <a:pPr/>
              <a:t>‹#›</a:t>
            </a:fld>
            <a:endParaRPr lang="en-US"/>
          </a:p>
        </p:txBody>
      </p:sp>
    </p:spTree>
  </p:cSld>
  <p:clrMapOvr>
    <a:masterClrMapping/>
  </p:clrMapOvr>
  <p:transition spd="slow" advClick="0" advTm="9000">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BCCA08-4F61-40E7-8101-37FCEA12E79A}" type="datetimeFigureOut">
              <a:rPr lang="en-US" smtClean="0"/>
              <a:pPr/>
              <a:t>5/19/2011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CD3BE-2744-46FB-BC42-28CF5FE92073}" type="slidenum">
              <a:rPr lang="en-US" smtClean="0"/>
              <a:pPr/>
              <a:t>‹#›</a:t>
            </a:fld>
            <a:endParaRPr lang="en-US"/>
          </a:p>
        </p:txBody>
      </p:sp>
    </p:spTree>
  </p:cSld>
  <p:clrMapOvr>
    <a:masterClrMapping/>
  </p:clrMapOvr>
  <p:transition spd="slow" advClick="0" advTm="9000">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BCCA08-4F61-40E7-8101-37FCEA12E79A}" type="datetimeFigureOut">
              <a:rPr lang="en-US" smtClean="0"/>
              <a:pPr/>
              <a:t>5/19/2011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7CD3BE-2744-46FB-BC42-28CF5FE92073}" type="slidenum">
              <a:rPr lang="en-US" smtClean="0"/>
              <a:pPr/>
              <a:t>‹#›</a:t>
            </a:fld>
            <a:endParaRPr lang="en-US"/>
          </a:p>
        </p:txBody>
      </p:sp>
    </p:spTree>
  </p:cSld>
  <p:clrMapOvr>
    <a:masterClrMapping/>
  </p:clrMapOvr>
  <p:transition spd="slow" advClick="0" advTm="9000">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BCCA08-4F61-40E7-8101-37FCEA12E79A}" type="datetimeFigureOut">
              <a:rPr lang="en-US" smtClean="0"/>
              <a:pPr/>
              <a:t>5/19/2011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7CD3BE-2744-46FB-BC42-28CF5FE92073}" type="slidenum">
              <a:rPr lang="en-US" smtClean="0"/>
              <a:pPr/>
              <a:t>‹#›</a:t>
            </a:fld>
            <a:endParaRPr lang="en-US"/>
          </a:p>
        </p:txBody>
      </p:sp>
    </p:spTree>
  </p:cSld>
  <p:clrMapOvr>
    <a:masterClrMapping/>
  </p:clrMapOvr>
  <p:transition spd="slow" advClick="0" advTm="9000">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BCCA08-4F61-40E7-8101-37FCEA12E79A}" type="datetimeFigureOut">
              <a:rPr lang="en-US" smtClean="0"/>
              <a:pPr/>
              <a:t>5/19/2011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7CD3BE-2744-46FB-BC42-28CF5FE92073}" type="slidenum">
              <a:rPr lang="en-US" smtClean="0"/>
              <a:pPr/>
              <a:t>‹#›</a:t>
            </a:fld>
            <a:endParaRPr lang="en-US"/>
          </a:p>
        </p:txBody>
      </p:sp>
    </p:spTree>
  </p:cSld>
  <p:clrMapOvr>
    <a:masterClrMapping/>
  </p:clrMapOvr>
  <p:transition spd="slow" advClick="0" advTm="9000">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BCCA08-4F61-40E7-8101-37FCEA12E79A}" type="datetimeFigureOut">
              <a:rPr lang="en-US" smtClean="0"/>
              <a:pPr/>
              <a:t>5/19/2011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7CD3BE-2744-46FB-BC42-28CF5FE92073}" type="slidenum">
              <a:rPr lang="en-US" smtClean="0"/>
              <a:pPr/>
              <a:t>‹#›</a:t>
            </a:fld>
            <a:endParaRPr lang="en-US"/>
          </a:p>
        </p:txBody>
      </p:sp>
    </p:spTree>
  </p:cSld>
  <p:clrMapOvr>
    <a:masterClrMapping/>
  </p:clrMapOvr>
  <p:transition spd="slow" advClick="0" advTm="9000">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BCCA08-4F61-40E7-8101-37FCEA12E79A}" type="datetimeFigureOut">
              <a:rPr lang="en-US" smtClean="0"/>
              <a:pPr/>
              <a:t>5/19/2011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7CD3BE-2744-46FB-BC42-28CF5FE92073}" type="slidenum">
              <a:rPr lang="en-US" smtClean="0"/>
              <a:pPr/>
              <a:t>‹#›</a:t>
            </a:fld>
            <a:endParaRPr lang="en-US"/>
          </a:p>
        </p:txBody>
      </p:sp>
    </p:spTree>
  </p:cSld>
  <p:clrMapOvr>
    <a:masterClrMapping/>
  </p:clrMapOvr>
  <p:transition spd="slow" advClick="0" advTm="9000">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BCCA08-4F61-40E7-8101-37FCEA12E79A}" type="datetimeFigureOut">
              <a:rPr lang="en-US" smtClean="0"/>
              <a:pPr/>
              <a:t>5/19/2011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7CD3BE-2744-46FB-BC42-28CF5FE92073}" type="slidenum">
              <a:rPr lang="en-US" smtClean="0"/>
              <a:pPr/>
              <a:t>‹#›</a:t>
            </a:fld>
            <a:endParaRPr lang="en-US"/>
          </a:p>
        </p:txBody>
      </p:sp>
    </p:spTree>
  </p:cSld>
  <p:clrMapOvr>
    <a:masterClrMapping/>
  </p:clrMapOvr>
  <p:transition spd="slow" advClick="0" advTm="9000">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BCCA08-4F61-40E7-8101-37FCEA12E79A}" type="datetimeFigureOut">
              <a:rPr lang="en-US" smtClean="0"/>
              <a:pPr/>
              <a:t>5/19/2011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7CD3BE-2744-46FB-BC42-28CF5FE9207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9000">
    <p:newsflash/>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upload.wikimedia.org/wikipedia/en/0/04/Milan_Ohio_Thomas_Edison_Birthplace.jpg"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en.wikipedia.org/wiki/File:Old_Fort_Madison,_built_in_1808_-_History_of_Iowa.jpg" TargetMode="Externa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hyperlink" Target="http://en.wikipedia.org/wiki/File:Lee_County_Iowa_Incorporated_and_Unincorporated_areas_Fort_Madison_Highlighted.svg"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upload.wikimedia.org/wikipedia/en/5/50/Herbert_Hoover_birthplace.jp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95000"/>
                <a:lumOff val="5000"/>
              </a:schemeClr>
            </a:gs>
            <a:gs pos="13000">
              <a:srgbClr val="FF0000"/>
            </a:gs>
            <a:gs pos="21001">
              <a:schemeClr val="accent6">
                <a:lumMod val="75000"/>
              </a:schemeClr>
            </a:gs>
            <a:gs pos="63000">
              <a:schemeClr val="tx2">
                <a:lumMod val="60000"/>
                <a:lumOff val="40000"/>
              </a:schemeClr>
            </a:gs>
            <a:gs pos="67000">
              <a:schemeClr val="bg1"/>
            </a:gs>
            <a:gs pos="69000">
              <a:srgbClr val="C00000"/>
            </a:gs>
            <a:gs pos="82001">
              <a:srgbClr val="7030A0"/>
            </a:gs>
            <a:gs pos="100000">
              <a:schemeClr val="bg2">
                <a:lumMod val="50000"/>
              </a:schemeClr>
            </a:gs>
          </a:gsLst>
          <a:lin ang="18900000" scaled="1"/>
          <a:tileRect/>
        </a:gradFill>
        <a:effectLst/>
      </p:bgPr>
    </p:bg>
    <p:spTree>
      <p:nvGrpSpPr>
        <p:cNvPr id="1" name=""/>
        <p:cNvGrpSpPr/>
        <p:nvPr/>
      </p:nvGrpSpPr>
      <p:grpSpPr>
        <a:xfrm>
          <a:off x="0" y="0"/>
          <a:ext cx="0" cy="0"/>
          <a:chOff x="0" y="0"/>
          <a:chExt cx="0" cy="0"/>
        </a:xfrm>
      </p:grpSpPr>
      <p:sp>
        <p:nvSpPr>
          <p:cNvPr id="4" name="Rectangle 3"/>
          <p:cNvSpPr/>
          <p:nvPr/>
        </p:nvSpPr>
        <p:spPr>
          <a:xfrm>
            <a:off x="3886200" y="457200"/>
            <a:ext cx="5036122" cy="923330"/>
          </a:xfrm>
          <a:prstGeom prst="rect">
            <a:avLst/>
          </a:prstGeom>
          <a:solidFill>
            <a:srgbClr val="757575"/>
          </a:solidFill>
          <a:ln w="76200">
            <a:solidFill>
              <a:schemeClr val="tx1"/>
            </a:solidFill>
            <a:prstDash val="lgDashDotDot"/>
          </a:ln>
          <a:effectLst>
            <a:reflection blurRad="6350" stA="50000" endA="300" endPos="55000" dir="5400000" sy="-100000" algn="bl" rotWithShape="0"/>
          </a:effectLst>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ush Script MT" pitchFamily="66" charset="0"/>
              </a:rPr>
              <a:t>Iowa </a:t>
            </a:r>
            <a:r>
              <a:rPr lang="en-US" sz="5400" b="1" cap="all" dirty="0" err="1"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ush Script MT" pitchFamily="66" charset="0"/>
              </a:rPr>
              <a:t>abc</a:t>
            </a:r>
            <a:r>
              <a:rPr lang="en-US" sz="54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ush Script MT" pitchFamily="66" charset="0"/>
              </a:rPr>
              <a:t> book</a:t>
            </a:r>
            <a:endParaRPr lang="en-US" sz="5400" b="1" cap="all" spc="0"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ush Script MT" pitchFamily="66" charset="0"/>
            </a:endParaRPr>
          </a:p>
        </p:txBody>
      </p:sp>
      <p:sp>
        <p:nvSpPr>
          <p:cNvPr id="10" name="TextBox 9"/>
          <p:cNvSpPr txBox="1"/>
          <p:nvPr/>
        </p:nvSpPr>
        <p:spPr>
          <a:xfrm rot="422318">
            <a:off x="5194754" y="1752876"/>
            <a:ext cx="2514600" cy="369332"/>
          </a:xfrm>
          <a:prstGeom prst="rect">
            <a:avLst/>
          </a:prstGeom>
          <a:noFill/>
          <a:ln w="76200">
            <a:solidFill>
              <a:schemeClr val="tx1">
                <a:lumMod val="95000"/>
                <a:lumOff val="5000"/>
              </a:schemeClr>
            </a:solidFill>
            <a:prstDash val="lgDashDotDot"/>
          </a:ln>
        </p:spPr>
        <p:txBody>
          <a:bodyPr wrap="square" rtlCol="0">
            <a:spAutoFit/>
          </a:bodyPr>
          <a:lstStyle/>
          <a:p>
            <a:r>
              <a:rPr lang="en-US" dirty="0" smtClean="0">
                <a:solidFill>
                  <a:srgbClr val="FF0000"/>
                </a:solidFill>
              </a:rPr>
              <a:t>By:  Adam Mander</a:t>
            </a:r>
            <a:endParaRPr lang="en-US" dirty="0">
              <a:solidFill>
                <a:srgbClr val="FF0000"/>
              </a:solidFill>
            </a:endParaRPr>
          </a:p>
        </p:txBody>
      </p:sp>
      <p:cxnSp>
        <p:nvCxnSpPr>
          <p:cNvPr id="7" name="Straight Connector 6"/>
          <p:cNvCxnSpPr/>
          <p:nvPr/>
        </p:nvCxnSpPr>
        <p:spPr>
          <a:xfrm rot="16200000" flipH="1">
            <a:off x="3409950" y="4972050"/>
            <a:ext cx="1295400" cy="381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3695700" y="5905500"/>
            <a:ext cx="685800" cy="152400"/>
          </a:xfrm>
          <a:prstGeom prst="line">
            <a:avLst/>
          </a:prstGeom>
          <a:ln w="762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3924300" y="5829300"/>
            <a:ext cx="685800" cy="304800"/>
          </a:xfrm>
          <a:prstGeom prst="line">
            <a:avLst/>
          </a:prstGeom>
          <a:ln w="762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0800000">
            <a:off x="3657600" y="6248400"/>
            <a:ext cx="381000" cy="76200"/>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4343400" y="6248400"/>
            <a:ext cx="381000" cy="76200"/>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7" name="Smiley Face 36"/>
          <p:cNvSpPr/>
          <p:nvPr/>
        </p:nvSpPr>
        <p:spPr>
          <a:xfrm>
            <a:off x="3276600" y="3200400"/>
            <a:ext cx="1524000" cy="1143000"/>
          </a:xfrm>
          <a:prstGeom prst="smileyFac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47" name="Straight Connector 46"/>
          <p:cNvCxnSpPr/>
          <p:nvPr/>
        </p:nvCxnSpPr>
        <p:spPr>
          <a:xfrm>
            <a:off x="4038600" y="5029200"/>
            <a:ext cx="838200" cy="2286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3733006" y="5334794"/>
            <a:ext cx="686594" cy="7540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Isosceles Triangle 15"/>
          <p:cNvSpPr/>
          <p:nvPr/>
        </p:nvSpPr>
        <p:spPr>
          <a:xfrm rot="6543201">
            <a:off x="4802542" y="5176823"/>
            <a:ext cx="312977" cy="227133"/>
          </a:xfrm>
          <a:prstGeom prst="triangle">
            <a:avLst>
              <a:gd name="adj" fmla="val 48292"/>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rot="10495977">
            <a:off x="3971899" y="5575615"/>
            <a:ext cx="304800" cy="2286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3505200" y="3200400"/>
            <a:ext cx="1447800" cy="609600"/>
          </a:xfrm>
          <a:prstGeom prst="line">
            <a:avLst/>
          </a:prstGeom>
          <a:ln w="1524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rot="1368179">
            <a:off x="3694847" y="3042290"/>
            <a:ext cx="1239375" cy="442149"/>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p:nvPr/>
        </p:nvCxnSpPr>
        <p:spPr>
          <a:xfrm>
            <a:off x="3657600" y="3124200"/>
            <a:ext cx="1219200" cy="53340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Rounded Rectangular Callout 34"/>
          <p:cNvSpPr/>
          <p:nvPr/>
        </p:nvSpPr>
        <p:spPr>
          <a:xfrm>
            <a:off x="4343400" y="2133600"/>
            <a:ext cx="1371600" cy="1143000"/>
          </a:xfrm>
          <a:prstGeom prst="wedgeRoundRect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4419600" y="2209801"/>
            <a:ext cx="1143000" cy="646331"/>
          </a:xfrm>
          <a:prstGeom prst="rect">
            <a:avLst/>
          </a:prstGeom>
          <a:noFill/>
        </p:spPr>
        <p:txBody>
          <a:bodyPr wrap="square" rtlCol="0">
            <a:spAutoFit/>
          </a:bodyPr>
          <a:lstStyle/>
          <a:p>
            <a:r>
              <a:rPr lang="en-US" dirty="0" smtClean="0"/>
              <a:t>You want IT ALL!!!!! </a:t>
            </a:r>
          </a:p>
        </p:txBody>
      </p:sp>
    </p:spTree>
  </p:cSld>
  <p:clrMapOvr>
    <a:masterClrMapping/>
  </p:clrMapOvr>
  <p:transition spd="slow" advClick="0" advTm="9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anim calcmode="discrete" valueType="clr">
                                      <p:cBhvr override="childStyle">
                                        <p:cTn id="7"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gtEl>
                                        <p:attrNameLst>
                                          <p:attrName>fillcolor</p:attrName>
                                        </p:attrNameLst>
                                      </p:cBhvr>
                                      <p:tavLst>
                                        <p:tav tm="0">
                                          <p:val>
                                            <p:clrVal>
                                              <a:schemeClr val="accent2"/>
                                            </p:clrVal>
                                          </p:val>
                                        </p:tav>
                                        <p:tav tm="50000">
                                          <p:val>
                                            <p:clrVal>
                                              <a:schemeClr val="hlink"/>
                                            </p:clrVal>
                                          </p:val>
                                        </p:tav>
                                      </p:tavLst>
                                    </p:anim>
                                    <p:set>
                                      <p:cBhvr>
                                        <p:cTn id="9" dur="80"/>
                                        <p:tgtEl>
                                          <p:spTgt spid="1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 calcmode="lin" valueType="num">
                                      <p:cBhvr>
                                        <p:cTn id="16" dur="500" fill="hold"/>
                                        <p:tgtEl>
                                          <p:spTgt spid="4"/>
                                        </p:tgtEl>
                                        <p:attrNameLst>
                                          <p:attrName>style.rotation</p:attrName>
                                        </p:attrNameLst>
                                      </p:cBhvr>
                                      <p:tavLst>
                                        <p:tav tm="0">
                                          <p:val>
                                            <p:fltVal val="360"/>
                                          </p:val>
                                        </p:tav>
                                        <p:tav tm="100000">
                                          <p:val>
                                            <p:fltVal val="0"/>
                                          </p:val>
                                        </p:tav>
                                      </p:tavLst>
                                    </p:anim>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4495800" y="381000"/>
            <a:ext cx="4267200" cy="1754326"/>
          </a:xfrm>
          <a:prstGeom prst="rect">
            <a:avLst/>
          </a:prstGeom>
          <a:noFill/>
        </p:spPr>
        <p:txBody>
          <a:bodyPr wrap="squar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 is for Iowa speedway</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19462" name="Picture 6" descr="http://bloximages.chicago2.vip.townnews.com/siouxcityjournal.com/content/tncms/assets/editorial/8/cd/109/8cd10976-533e-11df-a95d-001cc4c002e0.image.jpg"/>
          <p:cNvPicPr>
            <a:picLocks noChangeAspect="1" noChangeArrowheads="1"/>
          </p:cNvPicPr>
          <p:nvPr/>
        </p:nvPicPr>
        <p:blipFill>
          <a:blip r:embed="rId2" cstate="print"/>
          <a:srcRect/>
          <a:stretch>
            <a:fillRect/>
          </a:stretch>
        </p:blipFill>
        <p:spPr bwMode="auto">
          <a:xfrm>
            <a:off x="228600" y="3276600"/>
            <a:ext cx="4724400" cy="3124201"/>
          </a:xfrm>
          <a:prstGeom prst="rect">
            <a:avLst/>
          </a:prstGeom>
          <a:noFill/>
        </p:spPr>
      </p:pic>
      <p:sp>
        <p:nvSpPr>
          <p:cNvPr id="6" name="TextBox 5"/>
          <p:cNvSpPr txBox="1"/>
          <p:nvPr/>
        </p:nvSpPr>
        <p:spPr>
          <a:xfrm>
            <a:off x="457200" y="609600"/>
            <a:ext cx="3733800" cy="2308324"/>
          </a:xfrm>
          <a:prstGeom prst="rect">
            <a:avLst/>
          </a:prstGeom>
          <a:noFill/>
        </p:spPr>
        <p:txBody>
          <a:bodyPr wrap="square" rtlCol="0">
            <a:spAutoFit/>
          </a:bodyPr>
          <a:lstStyle/>
          <a:p>
            <a:r>
              <a:rPr lang="en-US" dirty="0" smtClean="0"/>
              <a:t>                   Iowa Speedway</a:t>
            </a:r>
          </a:p>
          <a:p>
            <a:r>
              <a:rPr lang="en-US" dirty="0" smtClean="0"/>
              <a:t>It is 7/8-mile  long. It was opened in 2006. Steve Wallace won there In 2006 , he was racing a ARCA Remax series car and Kyle Bush won there in 2010 he was racing a nationwide series car</a:t>
            </a:r>
          </a:p>
          <a:p>
            <a:endParaRPr lang="en-US" dirty="0"/>
          </a:p>
        </p:txBody>
      </p:sp>
      <p:pic>
        <p:nvPicPr>
          <p:cNvPr id="19458" name="Picture 2" descr="http://t3.gstatic.com/images?q=tbn:ANd9GcTCyO4J4IV5VcuPEP-qDv2LPkneaelNteMJHIU0zHqMcS6sdnTl&amp;t=1"/>
          <p:cNvPicPr>
            <a:picLocks noChangeAspect="1" noChangeArrowheads="1"/>
          </p:cNvPicPr>
          <p:nvPr/>
        </p:nvPicPr>
        <p:blipFill>
          <a:blip r:embed="rId3" cstate="print"/>
          <a:srcRect/>
          <a:stretch>
            <a:fillRect/>
          </a:stretch>
        </p:blipFill>
        <p:spPr bwMode="auto">
          <a:xfrm>
            <a:off x="5334000" y="3505200"/>
            <a:ext cx="3276600" cy="2895600"/>
          </a:xfrm>
          <a:prstGeom prst="rect">
            <a:avLst/>
          </a:prstGeom>
          <a:noFill/>
        </p:spPr>
      </p:pic>
      <p:sp>
        <p:nvSpPr>
          <p:cNvPr id="10" name="TextBox 9"/>
          <p:cNvSpPr txBox="1"/>
          <p:nvPr/>
        </p:nvSpPr>
        <p:spPr>
          <a:xfrm>
            <a:off x="5486400" y="3048000"/>
            <a:ext cx="3276600" cy="369332"/>
          </a:xfrm>
          <a:prstGeom prst="rect">
            <a:avLst/>
          </a:prstGeom>
          <a:noFill/>
        </p:spPr>
        <p:txBody>
          <a:bodyPr wrap="square" rtlCol="0">
            <a:spAutoFit/>
          </a:bodyPr>
          <a:lstStyle/>
          <a:p>
            <a:r>
              <a:rPr lang="en-US" dirty="0" smtClean="0"/>
              <a:t>Rusty Wallace at Iowa speedway</a:t>
            </a:r>
            <a:endParaRPr lang="en-US" dirty="0"/>
          </a:p>
        </p:txBody>
      </p:sp>
    </p:spTree>
  </p:cSld>
  <p:clrMapOvr>
    <a:masterClrMapping/>
  </p:clrMapOvr>
  <p:transition spd="slow" advClick="0" advTm="9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1600200" y="228600"/>
            <a:ext cx="5641416" cy="923330"/>
          </a:xfrm>
          <a:prstGeom prst="rect">
            <a:avLst/>
          </a:prstGeom>
          <a:noFill/>
        </p:spPr>
        <p:txBody>
          <a:bodyPr wrap="non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J is for John </a:t>
            </a: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W</a:t>
            </a: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ayne</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4" name="Rectangle 3"/>
          <p:cNvSpPr/>
          <p:nvPr/>
        </p:nvSpPr>
        <p:spPr>
          <a:xfrm>
            <a:off x="1981200" y="1600200"/>
            <a:ext cx="4572000" cy="1200329"/>
          </a:xfrm>
          <a:prstGeom prst="rect">
            <a:avLst/>
          </a:prstGeom>
        </p:spPr>
        <p:txBody>
          <a:bodyPr>
            <a:spAutoFit/>
          </a:bodyPr>
          <a:lstStyle/>
          <a:p>
            <a:r>
              <a:rPr lang="en-US" dirty="0" smtClean="0"/>
              <a:t>He was born in may 26, 1907 and died June 11, 1979. He was born in Winterset Iowa . Located of death Los Angeles, California. He died because of stomach c</a:t>
            </a:r>
            <a:endParaRPr lang="en-US" dirty="0"/>
          </a:p>
        </p:txBody>
      </p:sp>
      <p:pic>
        <p:nvPicPr>
          <p:cNvPr id="18434" name="Picture 2" descr="http://www.wildsound.ca/images/johnwayne.jpg"/>
          <p:cNvPicPr>
            <a:picLocks noChangeAspect="1" noChangeArrowheads="1"/>
          </p:cNvPicPr>
          <p:nvPr/>
        </p:nvPicPr>
        <p:blipFill>
          <a:blip r:embed="rId2" cstate="print"/>
          <a:srcRect/>
          <a:stretch>
            <a:fillRect/>
          </a:stretch>
        </p:blipFill>
        <p:spPr bwMode="auto">
          <a:xfrm>
            <a:off x="457200" y="3048000"/>
            <a:ext cx="4286250" cy="3448051"/>
          </a:xfrm>
          <a:prstGeom prst="rect">
            <a:avLst/>
          </a:prstGeom>
          <a:noFill/>
        </p:spPr>
      </p:pic>
    </p:spTree>
  </p:cSld>
  <p:clrMapOvr>
    <a:masterClrMapping/>
  </p:clrMapOvr>
  <p:transition spd="slow" advClick="0" advTm="9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2209800" y="304800"/>
            <a:ext cx="4420442" cy="923330"/>
          </a:xfrm>
          <a:prstGeom prst="rect">
            <a:avLst/>
          </a:prstGeom>
          <a:noFill/>
        </p:spPr>
        <p:txBody>
          <a:bodyPr wrap="none" lIns="91440" tIns="45720" rIns="91440" bIns="45720">
            <a:spAutoFit/>
          </a:bodyPr>
          <a:lstStyle/>
          <a:p>
            <a:pPr algn="ctr"/>
            <a:r>
              <a:rPr lang="en-US"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K is for </a:t>
            </a:r>
            <a:r>
              <a:rPr lang="en-US" sz="5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K</a:t>
            </a:r>
            <a:r>
              <a:rPr lang="en-US"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eokuk</a:t>
            </a: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4" name="TextBox 3"/>
          <p:cNvSpPr txBox="1"/>
          <p:nvPr/>
        </p:nvSpPr>
        <p:spPr>
          <a:xfrm>
            <a:off x="1676400" y="2209800"/>
            <a:ext cx="5105400" cy="1754326"/>
          </a:xfrm>
          <a:prstGeom prst="rect">
            <a:avLst/>
          </a:prstGeom>
          <a:noFill/>
        </p:spPr>
        <p:txBody>
          <a:bodyPr wrap="square" rtlCol="0">
            <a:spAutoFit/>
          </a:bodyPr>
          <a:lstStyle/>
          <a:p>
            <a:r>
              <a:rPr lang="en-US" dirty="0" smtClean="0"/>
              <a:t>Situated between the Des Moines and Mississippi River, the area that became Keokuk had access to a  large trading area and was an ideal location for settlers. In 1820, the US army , prohibition soldiers stationed a long the Mississippi River from having wives who were Native Americans.	</a:t>
            </a:r>
            <a:endParaRPr lang="en-US" dirty="0"/>
          </a:p>
        </p:txBody>
      </p:sp>
      <p:pic>
        <p:nvPicPr>
          <p:cNvPr id="17410" name="Picture 2" descr="http://www.purzuit.com/pics/us/showinus/keokuk-ia.png"/>
          <p:cNvPicPr>
            <a:picLocks noChangeAspect="1" noChangeArrowheads="1"/>
          </p:cNvPicPr>
          <p:nvPr/>
        </p:nvPicPr>
        <p:blipFill>
          <a:blip r:embed="rId2" cstate="print"/>
          <a:srcRect/>
          <a:stretch>
            <a:fillRect/>
          </a:stretch>
        </p:blipFill>
        <p:spPr bwMode="auto">
          <a:xfrm>
            <a:off x="457200" y="4114800"/>
            <a:ext cx="3743325" cy="2152650"/>
          </a:xfrm>
          <a:prstGeom prst="rect">
            <a:avLst/>
          </a:prstGeom>
          <a:noFill/>
        </p:spPr>
      </p:pic>
    </p:spTree>
  </p:cSld>
  <p:clrMapOvr>
    <a:masterClrMapping/>
  </p:clrMapOvr>
  <p:transition spd="slow" advClick="0" advTm="9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16" fill="hold" grpId="0" nodeType="clickEffect">
                                  <p:stCondLst>
                                    <p:cond delay="0"/>
                                  </p:stCondLst>
                                  <p:childTnLst>
                                    <p:animEffect transition="out" filter="circle(in)">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764278" y="0"/>
            <a:ext cx="7852407"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a:solidFill>
                  <a:schemeClr val="accent3"/>
                </a:solidFill>
                <a:effectLst/>
              </a:rPr>
              <a:t>L is for Louisiana purchase </a:t>
            </a:r>
            <a:endParaRPr lang="en-US" sz="5400" b="1" cap="none" spc="0" dirty="0">
              <a:ln/>
              <a:solidFill>
                <a:schemeClr val="accent3"/>
              </a:solidFill>
              <a:effectLst/>
            </a:endParaRPr>
          </a:p>
        </p:txBody>
      </p:sp>
      <p:sp>
        <p:nvSpPr>
          <p:cNvPr id="3" name="TextBox 2"/>
          <p:cNvSpPr txBox="1"/>
          <p:nvPr/>
        </p:nvSpPr>
        <p:spPr>
          <a:xfrm>
            <a:off x="381000" y="1066800"/>
            <a:ext cx="4876800" cy="3416320"/>
          </a:xfrm>
          <a:prstGeom prst="rect">
            <a:avLst/>
          </a:prstGeom>
          <a:noFill/>
        </p:spPr>
        <p:txBody>
          <a:bodyPr wrap="square" rtlCol="0">
            <a:spAutoFit/>
          </a:bodyPr>
          <a:lstStyle/>
          <a:p>
            <a:r>
              <a:rPr lang="en-US" dirty="0" smtClean="0"/>
              <a:t>The Louisiana purchase was the largest and most extraordinary land purchase in the history  of United States. It was also the cheapest (per square feet).</a:t>
            </a:r>
          </a:p>
          <a:p>
            <a:r>
              <a:rPr lang="en-US" dirty="0" smtClean="0"/>
              <a:t>At the turn of the 19</a:t>
            </a:r>
            <a:r>
              <a:rPr lang="en-US" baseline="30000" dirty="0" smtClean="0"/>
              <a:t>th</a:t>
            </a:r>
            <a:r>
              <a:rPr lang="en-US" dirty="0" smtClean="0"/>
              <a:t>  century, Americans were moving further west ward. </a:t>
            </a:r>
          </a:p>
          <a:p>
            <a:r>
              <a:rPr lang="en-US" dirty="0" smtClean="0"/>
              <a:t>Settler had crossed the Appalachian  mountains and headed for parts known and unknown. Pioneers like Daniel Boone had blazed trails and roads, allowing families to travel to new places. Soon, the northwest territory and other places were bustling with Americans.    </a:t>
            </a:r>
            <a:endParaRPr lang="en-US" dirty="0"/>
          </a:p>
        </p:txBody>
      </p:sp>
      <p:pic>
        <p:nvPicPr>
          <p:cNvPr id="16386" name="Picture 2" descr="http://storiesofusa.com/images/louisiana-purchase-1803.gif"/>
          <p:cNvPicPr>
            <a:picLocks noChangeAspect="1" noChangeArrowheads="1"/>
          </p:cNvPicPr>
          <p:nvPr/>
        </p:nvPicPr>
        <p:blipFill>
          <a:blip r:embed="rId2" cstate="print"/>
          <a:srcRect/>
          <a:stretch>
            <a:fillRect/>
          </a:stretch>
        </p:blipFill>
        <p:spPr bwMode="auto">
          <a:xfrm>
            <a:off x="4876800" y="3808892"/>
            <a:ext cx="4267200" cy="3049108"/>
          </a:xfrm>
          <a:prstGeom prst="rect">
            <a:avLst/>
          </a:prstGeom>
          <a:noFill/>
        </p:spPr>
      </p:pic>
    </p:spTree>
  </p:cSld>
  <p:clrMapOvr>
    <a:masterClrMapping/>
  </p:clrMapOvr>
  <p:transition spd="slow" advClick="0" advTm="9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10295 -0.07029 C 0.13108 -0.09271 0.14358 -0.10219 0.15868 -0.13803 C 0.15938 -0.14196 0.16372 -0.16578 0.16354 -0.17179 C 0.16285 -0.17919 0.1599 -0.20647 0.15399 -0.21618 C 0.13889 -0.24046 0.11528 -0.24601 0.09358 -0.24786 C 0.03507 -0.23907 -0.02622 -0.22705 -0.07309 -0.17387 C -0.08976 -0.15491 -0.09826 -0.1341 -0.10955 -0.11052 C -0.12205 -0.04277 -0.11076 0.03376 -0.06667 0.07769 C -0.05694 0.0874 -0.03819 0.09688 -0.02691 0.10289 C -0.01319 0.10035 0.00087 0.09966 0.01424 0.09457 C 0.02569 0.09018 0.04132 0.04694 0.04601 0.03307 C 0.04774 0.02127 0.05156 0.00948 0.05069 -0.00277 C 0.04965 -0.01896 0.04774 -0.03537 0.04444 -0.05133 C 0.04132 -0.06566 0.01806 -0.08532 0.00781 -0.08925 C 0.00278 -0.09156 -0.0026 -0.09063 -0.00799 -0.09156 C -0.0191 -0.08925 -0.03056 -0.08925 -0.04149 -0.08508 C -0.06441 -0.07676 -0.07622 -0.05017 -0.08889 -0.02589 C -0.10729 0.0652 -0.07031 0.14451 -0.01771 0.20023 C 0.04306 0.26405 0.11389 0.29688 0.18872 0.31445 C 0.19427 0.31307 0.21337 0.31006 0.2191 0.30382 C 0.22205 0.30058 0.2283 0.27376 0.22865 0.27214 C 0.23264 0.20416 0.23438 0.11792 0.17604 0.08833 C 0.16997 0.08509 0.14201 0.08046 0.13802 0.07977 C 0.05781 0.08671 0.01753 0.18382 -0.00312 0.2763 C -0.00208 0.32046 -0.00747 0.36578 0.01753 0.39908 C 0.00226 0.33179 -0.04757 0.29734 -0.08889 0.2615 C -0.0934 0.25757 -0.13576 0.22104 -0.14132 0.21711 C -0.17031 0.19676 -0.19045 0.17688 -0.2066 0.13873 C -0.2125 0.05688 -0.1783 0.00717 -0.13177 -0.04069 C -0.11042 -0.06266 -0.09149 -0.08139 -0.06667 -0.09387 C 0.00469 -0.06428 0.06267 0.03307 0.09201 0.12208 C 0.09149 0.12833 0.09306 0.13572 0.09045 0.14104 C 0.08872 0.14451 0.0842 0.14497 0.0809 0.14544 C 0.06128 0.14798 0.07135 0.14636 0.05069 0.15145 C 0.00885 0.17572 -0.03038 0.19237 -0.05399 0.24902 C -0.05417 0.25018 -0.05816 0.29989 -0.05243 0.2763 C -0.09722 0.17919 -0.18524 0.13572 -0.23038 0.03954 C -0.22969 0.0326 -0.23142 0.02451 -0.22865 0.0185 C -0.2276 0.01619 -0.20677 -0.00046 -0.20312 -0.00277 C -0.1875 -0.01156 -0.17135 -0.01942 -0.15556 -0.02797 C -0.08767 -0.06451 -0.13802 -0.04046 -0.02378 -0.083 C -0.00747 -0.08925 0.00868 -0.0985 0.02517 -0.10428 C 0.05104 -0.11306 0.07691 -0.11653 0.10295 -0.12092 C 0.12326 -0.12023 0.1434 -0.12 0.16354 -0.11884 C 0.16667 -0.11861 0.17031 -0.11884 0.17309 -0.11676 C 0.17639 -0.11422 0.17604 -0.10682 0.17778 -0.10196 C 0.15972 -0.0289 0.11719 0.00532 0.07135 0.04393 C 0.00677 0.09804 -0.05885 0.17087 -0.1349 0.19607 C -0.14566 0.17688 -0.14219 0.13873 -0.13976 0.11792 C -0.12934 0.02613 -0.06632 -0.01202 -0.00469 -0.02797 C 0.00382 -0.02728 0.0125 -0.02959 0.02066 -0.02589 C 0.02778 -0.02266 0.01823 0.01226 0.01753 0.01434 C 0.0099 0.03468 0.00069 0.05387 -0.00799 0.07353 C -0.03212 0.12717 -0.06285 0.17226 -0.08733 0.22567 C -0.09583 0.24416 -0.10451 0.26289 -0.11111 0.28255 C -0.12309 0.31931 -0.14288 0.39468 -0.14288 0.39468 C -0.14479 0.43075 -0.15087 0.45966 -0.12535 0.48347 C -0.06684 0.46937 -0.04427 0.44786 0.00313 0.397 C 0.06198 0.33364 0.11823 0.25827 0.15712 0.17064 C 0.16753 0.14682 0.17396 0.12 0.18247 0.09457 C 0.18559 0.07353 0.19288 0.05272 0.19201 0.03122 C 0.18698 -0.10705 0.12413 -0.22774 0.02865 -0.27745 C 0.00851 -0.27399 -0.01215 -0.27306 -0.03177 -0.26682 C -0.05937 -0.25826 -0.09757 -0.20647 -0.1158 -0.18011 C -0.16389 -0.11075 -0.10382 -0.21179 -0.17622 -0.08115 C -0.1934 -0.04994 -0.19983 -0.003 -0.20799 0.03307 C -0.2059 0.05434 -0.20625 0.0763 -0.20174 0.09665 C -0.18976 0.14752 -0.13576 0.157 -0.10469 0.16231 C -0.07135 0.15954 -0.03767 0.16231 -0.00469 0.15376 C 0.07153 0.13364 0.1875 0.09226 0.22865 -0.00902 C 0.23021 -0.02034 0.23403 -0.03144 0.23333 -0.04277 C 0.23229 -0.06219 0.23056 -0.08254 0.22378 -0.09988 C 0.19219 -0.18127 0.12257 -0.19537 0.06198 -0.20763 C -0.03003 -0.20324 -0.1401 -0.17087 -0.20312 -0.07237 C -0.2184 -0.04855 -0.2217 -0.02682 -0.22865 0.00162 C -0.22552 0.02913 -0.22656 0.05781 -0.2191 0.08393 C -0.21007 0.11653 -0.16684 0.15954 -0.14913 0.17503 C -0.09028 0.22659 -0.025 0.24671 0.04288 0.2659 C 0.08767 0.26382 0.13316 0.26636 0.17778 0.25942 C 0.24427 0.24856 0.29566 0.19746 0.32865 0.12416 C 0.33125 0.10983 0.33646 0.09642 0.33646 0.08185 C 0.33646 0.05272 0.33438 0.02335 0.32865 -0.00508 C 0.31215 -0.08647 0.2375 -0.17526 0.17778 -0.20555 C 0.14618 -0.2215 0.13177 -0.22081 0.1 -0.22451 C 0.07188 -0.22266 0.04375 -0.22289 0.0158 -0.21826 C -0.07292 -0.20324 -0.1658 -0.13919 -0.22378 -0.04925 C -0.22587 -0.03792 -0.23125 -0.02682 -0.23038 -0.01526 C -0.22552 0.04694 -0.19913 0.04463 -0.16198 0.05665 C -0.05469 0.03885 -0.00382 0.03075 0.09201 -0.02797 C 0.1408 -0.05803 0.19132 -0.08925 0.2191 -0.15306 C 0.21597 -0.16971 0.21424 -0.18728 0.20955 -0.20347 C 0.19705 -0.24786 0.14583 -0.24185 0.1191 -0.24601 C 0.01198 -0.24046 -0.09062 -0.21225 -0.19219 -0.16532 C -0.24115 -0.14266 -0.2849 -0.11861 -0.3158 -0.06173 C -0.31736 -0.0548 -0.32101 -0.04809 -0.32066 -0.04069 C -0.31823 0.00624 -0.30677 0.00809 -0.27778 0.01434 C -0.18194 -0.00162 -0.0809 -0.12809 -0.0191 -0.21826 C 0 -0.24601 0.01806 -0.27537 0.03333 -0.30705 C 0.05365 -0.3489 0.08733 -0.43815 0.08733 -0.43815 C 0.09201 -0.47422 0.09792 -0.51191 0.08889 -0.54797 C 0.06094 -0.52971 0.02691 -0.49063 0.00469 -0.46982 C -0.03646 -0.43144 -0.10538 -0.36693 -0.13333 -0.32809 C -0.14601 -0.31052 -0.16024 -0.2948 -0.17135 -0.27537 C -0.19097 -0.24115 -0.22552 -0.16763 -0.22552 -0.16763 C -0.2349 -0.11653 -0.25434 -0.04624 -0.21128 -0.01318 C -0.20486 -0.00855 -0.19896 -0.00324 -0.19219 -0.00046 C -0.18437 0.00255 -0.17622 0.00231 -0.1684 0.0037 C -0.0908 0.00023 -0.0908 0.00393 -0.03177 -0.00693 C -0.01476 -0.00994 0.00208 -0.01387 0.0191 -0.01734 C 0.02274 -0.01803 0.03021 -0.01965 0.03021 -0.01965 C 0.0316 -0.02104 0.03368 -0.02173 0.0349 -0.02381 C 0.0408 -0.0356 0.03108 -0.03699 0.02517 -0.03861 C -0.04705 -0.01803 -0.11215 0.02497 -0.16198 0.09873 C -0.16753 0.11838 -0.17135 0.13989 -0.15868 0.15584 C -0.16372 0.15723 -0.16858 0.15792 -0.17326 0.16023 C -0.17986 0.16347 -0.19219 0.17272 -0.19219 0.17272 C -0.19427 0.17619 -0.19618 0.18012 -0.19844 0.18335 C -0.20087 0.18659 -0.20434 0.18844 -0.2066 0.19191 C -0.21198 0.20093 -0.21319 0.20902 -0.21597 0.21942 C -0.21476 0.23283 -0.21562 0.24648 -0.21267 0.25942 C -0.21042 0.26983 -0.19045 0.30197 -0.18576 0.30798 C -0.16024 0.34382 -0.13316 0.36023 -0.09844 0.37364 C -0.08837 0.37087 -0.07795 0.36948 -0.06823 0.36509 C -0.05503 0.35931 -0.05156 0.34705 -0.04288 0.33341 C -0.02448 0.30382 -0.01319 0.2726 -0.00469 0.2363 C -0.00677 0.21873 -0.00677 0.20023 -0.01111 0.18335 C -0.01267 0.17688 -0.03351 0.15237 -0.03646 0.1496 C -0.07795 0.11029 -0.13264 0.11098 -0.1809 0.10729 C -0.26337 0.10983 -0.32569 0.10729 -0.40156 0.13688 C -0.40538 0.14035 -0.42465 0.15376 -0.42378 0.16648 C -0.42031 0.2185 -0.35365 0.24902 -0.32378 0.2615 C -0.30469 0.26937 -0.2849 0.27515 -0.2651 0.27861 C -0.24306 0.28231 -0.22083 0.28139 -0.19844 0.28255 C -0.09792 0.27838 0.00503 0.2837 0.09045 0.20231 C 0.09358 0.19607 0.1 0.19098 0.1 0.18335 C 0.09878 0.1348 0.06979 0.10058 0.04288 0.07561 C -0.02014 0.01688 -0.11007 -0.02589 -0.18576 -0.04069 C -0.20937 -0.04532 -0.23333 -0.04347 -0.25712 -0.04485 C -0.3151 -0.03745 -0.37604 -0.06289 -0.40312 0.00994 C -0.39948 0.03607 -0.39965 0.06382 -0.39201 0.08833 C -0.37743 0.13503 -0.33663 0.18243 -0.30799 0.21087 C -0.20226 0.31607 -0.09792 0.33734 0.03021 0.34613 C 0.0592 0.34405 0.08872 0.3459 0.11736 0.33966 C 0.1684 0.32925 0.19896 0.30844 0.24444 0.28255 C 0.2526 0.26798 0.27014 0.24393 0.26823 0.2215 C 0.25764 0.10174 0.17813 0.0259 0.09531 -0.00277 C 0.08003 -0.00763 0.06458 -0.00855 0.04896 -0.0111 C 0.02691 -0.00555 0.00382 -0.00416 -0.01771 0.00578 C -0.04809 0.02012 -0.05885 0.07283 -0.06823 0.10729 C -0.07292 0.20971 -0.07066 0.29966 -0.03333 0.3926 C -0.01823 0.43029 -0.00104 0.46335 0.02691 0.48347 C 0.03281 0.48139 0.03958 0.48208 0.04444 0.47723 C 0.04757 0.47422 0.0467 0.46752 0.04757 0.46243 C 0.04931 0.45203 0.05069 0.44139 0.05243 0.43075 C 0.05139 0.39399 0.05278 0.357 0.04896 0.3207 C 0.02691 0.11168 -0.09132 -0.06104 -0.14601 -0.2541 C -0.14566 -0.25988 -0.1467 -0.26613 -0.14462 -0.27144 C -0.1434 -0.27376 -0.14028 -0.27376 -0.13802 -0.27329 C -0.1316 -0.2726 -0.12535 -0.27029 -0.1191 -0.26913 C -0.09635 -0.25526 -0.07413 -0.24208 -0.05087 -0.23098 C -0.04722 -0.22613 -0.0441 -0.22034 -0.03976 -0.21618 C -0.03594 -0.21271 -0.03056 -0.21341 -0.02691 -0.20994 C -0.02066 -0.2037 -0.01684 -0.19376 -0.01111 -0.18682 C 0.00747 -0.13803 0.01215 -0.08855 0.0158 -0.03445 C 0.0151 0.00925 0.01493 0.1385 0.00955 0.20671 C 0.00747 0.23353 0.00139 0.28694 0.00139 0.28694 C 0.0026 0.29249 0.00226 0.30867 0.00469 0.30382 C 0.01163 0.28902 0.01528 0.25133 0.01753 0.23168 C 0.02188 0.13364 0.00694 0.04509 -0.02535 -0.04277 C -0.02969 -0.02566 -0.01823 -0.00347 -0.01267 0.00994 C 0.00677 0.05688 0.0349 0.09757 0.07309 0.11561 C 0.09653 0.09919 0.09792 0.04856 0.10156 0.0185 C 0.10868 -0.10243 0.09063 -0.21133 0.04896 -0.31769 C 0.0401 -0.34081 0.03194 -0.36277 0.01424 -0.37503 C 0.00347 -0.36462 0.00191 -0.33965 0 -0.32393 C -0.00712 -0.26381 -0.00851 -0.203 -0.01111 -0.14219 C -0.01042 -0.10959 -0.02743 0.08809 0.00955 0.16416 C 0.00851 0.14752 0.00903 0.13018 0.00642 0.1133 C 0.00365 0.09642 -0.00955 0.08185 -0.0191 0.07145 C -0.02378 0.07214 -0.03003 0.06913 -0.03333 0.07353 C -0.04201 0.08509 -0.04618 0.11492 -0.04913 0.13064 C -0.05226 0.18798 -0.04913 0.2444 -0.00642 0.26983 C -0.00069 0.26798 0.0059 0.26752 0.01111 0.26382 C 0.02431 0.25411 0.03576 0.20948 0.03976 0.19191 C 0.0401 0.18544 0.03976 0.17873 0.04132 0.17272 C 0.04184 0.17064 0.04219 0.17688 0.04288 0.17919 C 0.04375 0.18197 0.04479 0.18474 0.04601 0.18752 C 0.04878 0.19399 0.05712 0.20463 0.05712 0.20463 C 0.03733 0.2111 0.06892 0.20116 0.0191 0.20879 C 0.01285 0.20971 0.00747 0.21341 0.00139 0.21503 C -0.00538 0.21989 -0.01128 0.2215 -0.0191 0.22359 C -0.02448 0.22821 -0.02917 0.22937 -0.0349 0.23168 C -0.05017 0.22867 -0.04444 0.2259 -0.05712 0.21711 C -0.0776 0.20255 -0.10226 0.19515 -0.1191 0.17272 C -0.12274 0.15838 -0.12431 0.14405 -0.11753 0.13064 C -0.11389 0.11283 -0.10208 0.09827 -0.08889 0.09249 C -0.08681 0.08971 -0.0849 0.08624 -0.08247 0.08393 C -0.08108 0.08255 -0.07917 0.08301 -0.07778 0.08185 C -0.06719 0.07237 -0.05851 0.05896 -0.04601 0.05434 C -0.04253 0.0511 -0.03785 0.04994 -0.0349 0.04578 C -0.03299 0.04324 -0.02691 0.02659 -0.02535 0.02266 C -0.02326 0.0111 -0.02066 0.01295 -0.01597 0.0037 C -0.01406 -0.00324 -0.01111 -0.00693 -0.00799 -0.01318 C -0.00625 -0.02312 -0.00382 -0.02312 -0.00156 -0.03214 C -0.00312 -0.0689 -0.00312 -0.05618 -0.00312 -0.07029 " pathEditMode="relative" ptsTypes="ffffffffffffffffffffffffffffffffffffffffffffffffffffffffffffffffffffffffffffffffffffffffffffffffffffffffffffffffffffffffffffffffffffffffffffffffffffffffffffffffffffffffffffffffffffffffffffffffffffffffffffA">
                                      <p:cBhvr>
                                        <p:cTn id="6" dur="20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1"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4)">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1447800" y="152400"/>
            <a:ext cx="6469207"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 is for Missouri river</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TextBox 2"/>
          <p:cNvSpPr txBox="1"/>
          <p:nvPr/>
        </p:nvSpPr>
        <p:spPr>
          <a:xfrm>
            <a:off x="533400" y="1219200"/>
            <a:ext cx="4724400" cy="2585323"/>
          </a:xfrm>
          <a:prstGeom prst="rect">
            <a:avLst/>
          </a:prstGeom>
          <a:noFill/>
        </p:spPr>
        <p:txBody>
          <a:bodyPr wrap="square" rtlCol="0">
            <a:spAutoFit/>
          </a:bodyPr>
          <a:lstStyle/>
          <a:p>
            <a:r>
              <a:rPr lang="en-US" dirty="0" smtClean="0"/>
              <a:t>The Missouri River is a major river of central North American, and is a tributary of the Mississippi River. It is the longest river in the continent at over 2,341 miles long and second longest tributary of the Mississippi by discharge, after the Ohio river. The watershed of the Missouri River drains nearly53,000 square miles of the eastern Rocky Mountains and the Great Plains. </a:t>
            </a:r>
            <a:endParaRPr lang="en-US" dirty="0"/>
          </a:p>
        </p:txBody>
      </p:sp>
      <p:pic>
        <p:nvPicPr>
          <p:cNvPr id="15362" name="Picture 2" descr="http://images.publicradio.org/content/2008/07/08/20080708_missouri_river_33.jpg"/>
          <p:cNvPicPr>
            <a:picLocks noChangeAspect="1" noChangeArrowheads="1"/>
          </p:cNvPicPr>
          <p:nvPr/>
        </p:nvPicPr>
        <p:blipFill>
          <a:blip r:embed="rId2" cstate="print"/>
          <a:srcRect/>
          <a:stretch>
            <a:fillRect/>
          </a:stretch>
        </p:blipFill>
        <p:spPr bwMode="auto">
          <a:xfrm>
            <a:off x="2438400" y="3490303"/>
            <a:ext cx="4953000" cy="3367697"/>
          </a:xfrm>
          <a:prstGeom prst="rect">
            <a:avLst/>
          </a:prstGeom>
          <a:noFill/>
        </p:spPr>
      </p:pic>
    </p:spTree>
  </p:cSld>
  <p:clrMapOvr>
    <a:masterClrMapping/>
  </p:clrMapOvr>
  <p:transition spd="slow" advClick="0" advTm="9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1" presetClass="path" presetSubtype="0" accel="50000" decel="50000" fill="hold" grpId="0" nodeType="clickEffect">
                                  <p:stCondLst>
                                    <p:cond delay="0"/>
                                  </p:stCondLst>
                                  <p:childTnLst>
                                    <p:animMotion origin="layout" path="M 0 0  C -0.008 0.01065  -0.017 0.02131  -0.021 0.03463  C -0.025 0.04928  -0.027 0.06659  -0.029 0.0839  C -0.031 0.10122  -0.029 0.11587  -0.027 0.13185  C -0.025 0.1465  -0.022 0.16248  -0.015 0.1758  C -0.009 0.18911  0.001 0.19977  0.012 0.20776  C 0.022 0.21575  0.034 0.22108  0.046 0.22374  C 0.058 0.2264  0.07 0.2264  0.081 0.22374  C 0.093 0.22108  0.104 0.21442  0.113 0.20376  C 0.122 0.19444  0.13 0.18246  0.134 0.16781  C 0.139 0.15449  0.141 0.13584  0.141 0.12119  C 0.142 0.10654  0.141 0.08923  0.136 0.07458  C 0.131 0.06126  0.122 0.05061  0.11 0.04528  C 0.098 0.04129  0.086 0.04661  0.078 0.05594  C 0.071 0.06526  0.066 0.07991  0.065 0.09722  C 0.065 0.11453  0.066 0.13052  0.071 0.14383  C 0.076 0.15715  0.075 0.15982  0.095 0.17713  C 0.113 0.19577  0.131 0.19045  0.142 0.19178  C 0.153 0.19178  0.162 0.18645  0.173 0.18112  C 0.185 0.17446  0.195 0.16248  0.202 0.15182  C 0.209 0.14117  0.212 0.12785  0.216 0.10654  C 0.219 0.08523  0.219 0.07458  0.219 0.0586  C 0.219 0.04262  0.219 0.02664  0.219 0.01065  E" pathEditMode="relative" ptsTypes="">
                                      <p:cBhvr>
                                        <p:cTn id="6" dur="20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41" presetClass="entr" presetSubtype="0" fill="hold" grpId="0" nodeType="click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
                                        </p:tgtEl>
                                        <p:attrNameLst>
                                          <p:attrName>ppt_y</p:attrName>
                                        </p:attrNameLst>
                                      </p:cBhvr>
                                      <p:tavLst>
                                        <p:tav tm="0">
                                          <p:val>
                                            <p:strVal val="#ppt_y"/>
                                          </p:val>
                                        </p:tav>
                                        <p:tav tm="100000">
                                          <p:val>
                                            <p:strVal val="#ppt_y"/>
                                          </p:val>
                                        </p:tav>
                                      </p:tavLst>
                                    </p:anim>
                                    <p:anim calcmode="lin" valueType="num">
                                      <p:cBhvr>
                                        <p:cTn id="13"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76372" y="304800"/>
            <a:ext cx="8902502"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 is for </a:t>
            </a: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Norman Borlaug  </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TextBox 2"/>
          <p:cNvSpPr txBox="1"/>
          <p:nvPr/>
        </p:nvSpPr>
        <p:spPr>
          <a:xfrm>
            <a:off x="1143000" y="1676400"/>
            <a:ext cx="2971800" cy="3139321"/>
          </a:xfrm>
          <a:prstGeom prst="rect">
            <a:avLst/>
          </a:prstGeom>
          <a:noFill/>
        </p:spPr>
        <p:txBody>
          <a:bodyPr wrap="square" rtlCol="0">
            <a:spAutoFit/>
          </a:bodyPr>
          <a:lstStyle/>
          <a:p>
            <a:r>
              <a:rPr lang="en-US" dirty="0" smtClean="0"/>
              <a:t>Was born in Cresco ,IA on March 25,1914 and died in Dallas, Texas on September12, 2009. During the mid 20</a:t>
            </a:r>
            <a:r>
              <a:rPr lang="en-US" baseline="30000" dirty="0" smtClean="0"/>
              <a:t>th</a:t>
            </a:r>
            <a:r>
              <a:rPr lang="en-US" dirty="0" smtClean="0"/>
              <a:t> century , Borlaug led the introduction of these high yielding veracities combined with modern agriculture production techniques to Mexico, Pakistan, and Indiana. </a:t>
            </a:r>
            <a:endParaRPr lang="en-US" dirty="0"/>
          </a:p>
        </p:txBody>
      </p:sp>
      <p:pic>
        <p:nvPicPr>
          <p:cNvPr id="14338" name="Picture 2" descr="http://www.nndb.com/people/662/000022596/norman-borlaug.jpg"/>
          <p:cNvPicPr>
            <a:picLocks noChangeAspect="1" noChangeArrowheads="1"/>
          </p:cNvPicPr>
          <p:nvPr/>
        </p:nvPicPr>
        <p:blipFill>
          <a:blip r:embed="rId2" cstate="print"/>
          <a:srcRect/>
          <a:stretch>
            <a:fillRect/>
          </a:stretch>
        </p:blipFill>
        <p:spPr bwMode="auto">
          <a:xfrm>
            <a:off x="4572000" y="1676400"/>
            <a:ext cx="3248025" cy="4585448"/>
          </a:xfrm>
          <a:prstGeom prst="rect">
            <a:avLst/>
          </a:prstGeom>
          <a:noFill/>
        </p:spPr>
      </p:pic>
    </p:spTree>
  </p:cSld>
  <p:clrMapOvr>
    <a:masterClrMapping/>
  </p:clrMapOvr>
  <p:transition spd="slow" advClick="0" advTm="9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grpId="0" nodeType="clickEffect">
                                  <p:stCondLst>
                                    <p:cond delay="0"/>
                                  </p:stCondLst>
                                  <p:childTnLst>
                                    <p:animMotion origin="layout" path="M 0.25 -1.40874E-6 L -3.33333E-6 -1.40874E-6 " pathEditMode="relative" rAng="0" ptsTypes="AA">
                                      <p:cBhvr>
                                        <p:cTn id="10" dur="2000" fill="hold"/>
                                        <p:tgtEl>
                                          <p:spTgt spid="3"/>
                                        </p:tgtEl>
                                        <p:attrNameLst>
                                          <p:attrName>ppt_x</p:attrName>
                                          <p:attrName>ppt_y</p:attrName>
                                        </p:attrNameLst>
                                      </p:cBhvr>
                                      <p:rCtr x="-12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1403779" y="228600"/>
            <a:ext cx="4614533" cy="923330"/>
          </a:xfrm>
          <a:prstGeom prst="rect">
            <a:avLst/>
          </a:prstGeom>
          <a:noFill/>
        </p:spPr>
        <p:txBody>
          <a:bodyPr wrap="none" lIns="91440" tIns="45720" rIns="91440" bIns="45720">
            <a:spAutoFit/>
          </a:bodyPr>
          <a:lstStyle/>
          <a:p>
            <a:pPr algn="ctr"/>
            <a:r>
              <a:rPr lang="en-US"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 is for </a:t>
            </a:r>
            <a:r>
              <a:rPr lang="en-US"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Okoboji</a:t>
            </a:r>
            <a:endPar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TextBox 2"/>
          <p:cNvSpPr txBox="1"/>
          <p:nvPr/>
        </p:nvSpPr>
        <p:spPr>
          <a:xfrm>
            <a:off x="5715000" y="1371600"/>
            <a:ext cx="2590800" cy="3139321"/>
          </a:xfrm>
          <a:prstGeom prst="rect">
            <a:avLst/>
          </a:prstGeom>
          <a:noFill/>
        </p:spPr>
        <p:txBody>
          <a:bodyPr wrap="square" rtlCol="0">
            <a:spAutoFit/>
          </a:bodyPr>
          <a:lstStyle/>
          <a:p>
            <a:r>
              <a:rPr lang="en-US" dirty="0" smtClean="0"/>
              <a:t>Okoboji is a city in Dickinson, IA, along the eastern shore of west Okoboji lake in the Iowa Great lakes region. The population was 820 at the 2000 census. Pikes point state park is located within the city limits. Okoboji is served by KUOO-FM and KUOO-FM.</a:t>
            </a:r>
            <a:endParaRPr lang="en-US" dirty="0"/>
          </a:p>
        </p:txBody>
      </p:sp>
      <p:pic>
        <p:nvPicPr>
          <p:cNvPr id="13314" name="Picture 2" descr="http://t1.gstatic.com/images?q=tbn:ANd9GcRekEH4w8f1jgCNJj0EM9kni4liYEM7WkpxmwQYuSQaxcnzkfO3&amp;t=1"/>
          <p:cNvPicPr>
            <a:picLocks noChangeAspect="1" noChangeArrowheads="1"/>
          </p:cNvPicPr>
          <p:nvPr/>
        </p:nvPicPr>
        <p:blipFill>
          <a:blip r:embed="rId2" cstate="print"/>
          <a:srcRect/>
          <a:stretch>
            <a:fillRect/>
          </a:stretch>
        </p:blipFill>
        <p:spPr bwMode="auto">
          <a:xfrm>
            <a:off x="533400" y="1600200"/>
            <a:ext cx="5107756" cy="4572000"/>
          </a:xfrm>
          <a:prstGeom prst="rect">
            <a:avLst/>
          </a:prstGeom>
          <a:noFill/>
        </p:spPr>
      </p:pic>
    </p:spTree>
  </p:cSld>
  <p:clrMapOvr>
    <a:masterClrMapping/>
  </p:clrMapOvr>
  <p:transition spd="slow" advClick="0" advTm="9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from="(-#ppt_w/2)" to="(#ppt_x)" calcmode="lin" valueType="num">
                                      <p:cBhvr>
                                        <p:cTn id="12" dur="600" fill="hold">
                                          <p:stCondLst>
                                            <p:cond delay="0"/>
                                          </p:stCondLst>
                                        </p:cTn>
                                        <p:tgtEl>
                                          <p:spTgt spid="3"/>
                                        </p:tgtEl>
                                        <p:attrNameLst>
                                          <p:attrName>ppt_x</p:attrName>
                                        </p:attrNameLst>
                                      </p:cBhvr>
                                    </p:anim>
                                    <p:anim from="0" to="-1.0" calcmode="lin" valueType="num">
                                      <p:cBhvr>
                                        <p:cTn id="13" dur="200" decel="50000" autoRev="1" fill="hold">
                                          <p:stCondLst>
                                            <p:cond delay="600"/>
                                          </p:stCondLst>
                                        </p:cTn>
                                        <p:tgtEl>
                                          <p:spTgt spid="3"/>
                                        </p:tgtEl>
                                        <p:attrNameLst>
                                          <p:attrName>xshear</p:attrName>
                                        </p:attrNameLst>
                                      </p:cBhvr>
                                    </p:anim>
                                    <p:animScale>
                                      <p:cBhvr>
                                        <p:cTn id="14" dur="200" decel="100000" autoRev="1" fill="hold">
                                          <p:stCondLst>
                                            <p:cond delay="600"/>
                                          </p:stCondLst>
                                        </p:cTn>
                                        <p:tgtEl>
                                          <p:spTgt spid="3"/>
                                        </p:tgtEl>
                                      </p:cBhvr>
                                      <p:from x="100000" y="100000"/>
                                      <p:to x="80000" y="100000"/>
                                    </p:animScale>
                                    <p:anim by="(#ppt_h/3+#ppt_w*0.1)" calcmode="lin" valueType="num">
                                      <p:cBhvr additive="sum">
                                        <p:cTn id="15" dur="200" decel="100000" autoRev="1" fill="hold">
                                          <p:stCondLst>
                                            <p:cond delay="600"/>
                                          </p:stCondLst>
                                        </p:cTn>
                                        <p:tgtEl>
                                          <p:spTgt spid="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356275" y="381000"/>
            <a:ext cx="8683532" cy="923330"/>
          </a:xfrm>
          <a:prstGeom prst="rect">
            <a:avLst/>
          </a:prstGeom>
          <a:noFill/>
        </p:spPr>
        <p:txBody>
          <a:bodyPr wrap="none" lIns="91440" tIns="45720" rIns="91440" bIns="45720">
            <a:spAutoFit/>
          </a:bodyPr>
          <a:lstStyle/>
          <a:p>
            <a:pPr algn="ctr"/>
            <a:r>
              <a:rPr lang="en-U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P is for Pottawattamie county</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 name="TextBox 2"/>
          <p:cNvSpPr txBox="1"/>
          <p:nvPr/>
        </p:nvSpPr>
        <p:spPr>
          <a:xfrm>
            <a:off x="304800" y="1676400"/>
            <a:ext cx="2819400" cy="20590252"/>
          </a:xfrm>
          <a:prstGeom prst="rect">
            <a:avLst/>
          </a:prstGeom>
          <a:noFill/>
        </p:spPr>
        <p:txBody>
          <a:bodyPr wrap="square" rtlCol="0">
            <a:spAutoFit/>
          </a:bodyPr>
          <a:lstStyle/>
          <a:p>
            <a:r>
              <a:rPr lang="en-US" dirty="0" smtClean="0"/>
              <a:t>Founded in September 21, 1848. Pottawattamie county is a county located in Iowa. As of 2000, the population was 87,704. the second large county in Iowa, the Pottawattamie county seat is located at Council Bluffs. It is of three Iowa counties in the eight –county Omaha – Council Bluff Metropolitan Statistical Area. The county takes its name from the Powatomie Native Americans.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 </a:t>
            </a:r>
            <a:endParaRPr lang="en-US" dirty="0"/>
          </a:p>
        </p:txBody>
      </p:sp>
      <p:pic>
        <p:nvPicPr>
          <p:cNvPr id="12290" name="Picture 2" descr="http://www.landsat.com/samples/county2010/pottawattamie-ia-2010.jpg"/>
          <p:cNvPicPr>
            <a:picLocks noChangeAspect="1" noChangeArrowheads="1"/>
          </p:cNvPicPr>
          <p:nvPr/>
        </p:nvPicPr>
        <p:blipFill>
          <a:blip r:embed="rId2" cstate="print"/>
          <a:srcRect/>
          <a:stretch>
            <a:fillRect/>
          </a:stretch>
        </p:blipFill>
        <p:spPr bwMode="auto">
          <a:xfrm>
            <a:off x="3657600" y="2133600"/>
            <a:ext cx="4495800" cy="3743325"/>
          </a:xfrm>
          <a:prstGeom prst="rect">
            <a:avLst/>
          </a:prstGeom>
          <a:noFill/>
        </p:spPr>
      </p:pic>
    </p:spTree>
  </p:cSld>
  <p:clrMapOvr>
    <a:masterClrMapping/>
  </p:clrMapOvr>
  <p:transition spd="slow" advClick="0" advTm="9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1"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xit" presetSubtype="12" fill="hold" grpId="0" nodeType="clickEffect">
                                  <p:stCondLst>
                                    <p:cond delay="0"/>
                                  </p:stCondLst>
                                  <p:childTnLst>
                                    <p:animEffect transition="out" filter="strips(downLeft)">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1447800" y="533400"/>
            <a:ext cx="5743047" cy="923330"/>
          </a:xfrm>
          <a:prstGeom prst="rect">
            <a:avLst/>
          </a:prstGeom>
          <a:noFill/>
        </p:spPr>
        <p:txBody>
          <a:bodyPr wrap="none" lIns="91440" tIns="45720" rIns="91440" bIns="45720">
            <a:spAutoFit/>
          </a:bodyPr>
          <a:lstStyle/>
          <a:p>
            <a:pPr algn="ct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Q is </a:t>
            </a: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for Quad cities</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5" name="TextBox 4"/>
          <p:cNvSpPr txBox="1"/>
          <p:nvPr/>
        </p:nvSpPr>
        <p:spPr>
          <a:xfrm>
            <a:off x="609600" y="1905000"/>
            <a:ext cx="3200400" cy="3416320"/>
          </a:xfrm>
          <a:prstGeom prst="rect">
            <a:avLst/>
          </a:prstGeom>
          <a:noFill/>
        </p:spPr>
        <p:txBody>
          <a:bodyPr wrap="square" rtlCol="0">
            <a:spAutoFit/>
          </a:bodyPr>
          <a:lstStyle/>
          <a:p>
            <a:r>
              <a:rPr lang="en-US" dirty="0" smtClean="0"/>
              <a:t>The Quad cities is a group of 5 cities trading the Mississippi on the Iowa-Illinois boundary. These cities m Davenport and Bettendorf( in Iowa) and </a:t>
            </a:r>
            <a:r>
              <a:rPr lang="en-US" dirty="0" smtClean="0"/>
              <a:t>R</a:t>
            </a:r>
            <a:r>
              <a:rPr lang="en-US" dirty="0" smtClean="0"/>
              <a:t>ock island, Moline, and East Moline (in Illinois), are the center of the Quad cities Metropolitan, which as of 2010, had an estimated population of 379,690 and was the largest 360-mile market States west of Chicago. </a:t>
            </a:r>
            <a:endParaRPr lang="en-US" dirty="0"/>
          </a:p>
        </p:txBody>
      </p:sp>
      <p:pic>
        <p:nvPicPr>
          <p:cNvPr id="11266" name="Picture 2" descr="http://lucky.activerain.com/image_store/uploads/5/5/0/9/1/ar124856242319055.jpg"/>
          <p:cNvPicPr>
            <a:picLocks noChangeAspect="1" noChangeArrowheads="1"/>
          </p:cNvPicPr>
          <p:nvPr/>
        </p:nvPicPr>
        <p:blipFill>
          <a:blip r:embed="rId2" cstate="print"/>
          <a:srcRect/>
          <a:stretch>
            <a:fillRect/>
          </a:stretch>
        </p:blipFill>
        <p:spPr bwMode="auto">
          <a:xfrm>
            <a:off x="4114800" y="1524000"/>
            <a:ext cx="4267200" cy="4800600"/>
          </a:xfrm>
          <a:prstGeom prst="rect">
            <a:avLst/>
          </a:prstGeom>
          <a:noFill/>
        </p:spPr>
      </p:pic>
    </p:spTree>
  </p:cSld>
  <p:clrMapOvr>
    <a:masterClrMapping/>
  </p:clrMapOvr>
  <p:transition spd="slow" advClick="0" advTm="9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2133600" y="0"/>
            <a:ext cx="4831324" cy="923330"/>
          </a:xfrm>
          <a:prstGeom prst="rect">
            <a:avLst/>
          </a:prstGeom>
          <a:noFill/>
        </p:spPr>
        <p:txBody>
          <a:bodyPr wrap="none" lIns="91440" tIns="45720" rIns="91440" bIns="45720">
            <a:spAutoFit/>
          </a:bodyPr>
          <a:lstStyle/>
          <a:p>
            <a:pPr algn="ctr"/>
            <a:r>
              <a:rPr lang="en-U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R is </a:t>
            </a:r>
            <a:r>
              <a:rPr lang="en-U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for railroads</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TextBox 2"/>
          <p:cNvSpPr txBox="1"/>
          <p:nvPr/>
        </p:nvSpPr>
        <p:spPr>
          <a:xfrm>
            <a:off x="609600" y="1600200"/>
            <a:ext cx="3657600" cy="2862322"/>
          </a:xfrm>
          <a:prstGeom prst="rect">
            <a:avLst/>
          </a:prstGeom>
          <a:noFill/>
        </p:spPr>
        <p:txBody>
          <a:bodyPr wrap="square" rtlCol="0">
            <a:spAutoFit/>
          </a:bodyPr>
          <a:lstStyle/>
          <a:p>
            <a:r>
              <a:rPr lang="en-US" dirty="0" smtClean="0"/>
              <a:t>As thousands of settlers poured into Iowa in the mid-19</a:t>
            </a:r>
            <a:r>
              <a:rPr lang="en-US" baseline="30000" dirty="0" smtClean="0"/>
              <a:t>th</a:t>
            </a:r>
            <a:r>
              <a:rPr lang="en-US" dirty="0" smtClean="0"/>
              <a:t> century, all shared a common concern  for the development of adequate transportation</a:t>
            </a:r>
            <a:r>
              <a:rPr lang="en-US" dirty="0" smtClean="0"/>
              <a:t>. The earliest settlers shipped their agricultural goods down the Mississippi River to </a:t>
            </a:r>
            <a:r>
              <a:rPr lang="en-US" dirty="0" smtClean="0"/>
              <a:t>N</a:t>
            </a:r>
            <a:r>
              <a:rPr lang="en-US" dirty="0" smtClean="0"/>
              <a:t>ew Orleans, Louisiana, but the 1850’s, Iowan had caught the nations railroad fever    </a:t>
            </a:r>
            <a:endParaRPr lang="en-US" dirty="0"/>
          </a:p>
        </p:txBody>
      </p:sp>
      <p:pic>
        <p:nvPicPr>
          <p:cNvPr id="10242" name="Picture 2" descr="http://trains.rockycrater.org/graphics/pfmsig/atlas48/ia-1948.jpg"/>
          <p:cNvPicPr>
            <a:picLocks noChangeAspect="1" noChangeArrowheads="1"/>
          </p:cNvPicPr>
          <p:nvPr/>
        </p:nvPicPr>
        <p:blipFill>
          <a:blip r:embed="rId2" cstate="print"/>
          <a:srcRect/>
          <a:stretch>
            <a:fillRect/>
          </a:stretch>
        </p:blipFill>
        <p:spPr bwMode="auto">
          <a:xfrm>
            <a:off x="4191000" y="1219200"/>
            <a:ext cx="4953000" cy="5181600"/>
          </a:xfrm>
          <a:prstGeom prst="rect">
            <a:avLst/>
          </a:prstGeom>
          <a:noFill/>
        </p:spPr>
      </p:pic>
    </p:spTree>
  </p:cSld>
  <p:clrMapOvr>
    <a:masterClrMapping/>
  </p:clrMapOvr>
  <p:transition spd="slow" advClick="0" advTm="9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xit" presetSubtype="0" fill="hold" grpId="0" nodeType="clickEffect">
                                  <p:stCondLst>
                                    <p:cond delay="0"/>
                                  </p:stCondLst>
                                  <p:childTnLst>
                                    <p:anim calcmode="lin" valueType="num">
                                      <p:cBhvr>
                                        <p:cTn id="6" dur="1000"/>
                                        <p:tgtEl>
                                          <p:spTgt spid="2"/>
                                        </p:tgtEl>
                                        <p:attrNameLst>
                                          <p:attrName>ppt_w</p:attrName>
                                        </p:attrNameLst>
                                      </p:cBhvr>
                                      <p:tavLst>
                                        <p:tav tm="0">
                                          <p:val>
                                            <p:strVal val="ppt_w"/>
                                          </p:val>
                                        </p:tav>
                                        <p:tav tm="100000">
                                          <p:val>
                                            <p:fltVal val="0"/>
                                          </p:val>
                                        </p:tav>
                                      </p:tavLst>
                                    </p:anim>
                                    <p:anim calcmode="lin" valueType="num">
                                      <p:cBhvr>
                                        <p:cTn id="7" dur="1000"/>
                                        <p:tgtEl>
                                          <p:spTgt spid="2"/>
                                        </p:tgtEl>
                                        <p:attrNameLst>
                                          <p:attrName>ppt_h</p:attrName>
                                        </p:attrNameLst>
                                      </p:cBhvr>
                                      <p:tavLst>
                                        <p:tav tm="0">
                                          <p:val>
                                            <p:strVal val="ppt_h"/>
                                          </p:val>
                                        </p:tav>
                                        <p:tav tm="100000">
                                          <p:val>
                                            <p:fltVal val="0"/>
                                          </p:val>
                                        </p:tav>
                                      </p:tavLst>
                                    </p:anim>
                                    <p:anim calcmode="lin" valueType="num">
                                      <p:cBhvr>
                                        <p:cTn id="8" dur="1000"/>
                                        <p:tgtEl>
                                          <p:spTgt spid="2"/>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9" dur="1000"/>
                                        <p:tgtEl>
                                          <p:spTgt spid="2"/>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0" dur="1" fill="hold">
                                          <p:stCondLst>
                                            <p:cond delay="999"/>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grpId="0"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3"/>
                                        </p:tgtEl>
                                        <p:attrNameLst>
                                          <p:attrName>ppt_x</p:attrName>
                                          <p:attrName>ppt_y</p:attrName>
                                        </p:attrNameLst>
                                      </p:cBhvr>
                                    </p:animMotion>
                                    <p:animRot by="1500000">
                                      <p:cBhvr>
                                        <p:cTn id="15" dur="125" fill="hold">
                                          <p:stCondLst>
                                            <p:cond delay="0"/>
                                          </p:stCondLst>
                                        </p:cTn>
                                        <p:tgtEl>
                                          <p:spTgt spid="3"/>
                                        </p:tgtEl>
                                        <p:attrNameLst>
                                          <p:attrName>r</p:attrName>
                                        </p:attrNameLst>
                                      </p:cBhvr>
                                    </p:animRot>
                                    <p:animRot by="-1500000">
                                      <p:cBhvr>
                                        <p:cTn id="16" dur="125" fill="hold">
                                          <p:stCondLst>
                                            <p:cond delay="125"/>
                                          </p:stCondLst>
                                        </p:cTn>
                                        <p:tgtEl>
                                          <p:spTgt spid="3"/>
                                        </p:tgtEl>
                                        <p:attrNameLst>
                                          <p:attrName>r</p:attrName>
                                        </p:attrNameLst>
                                      </p:cBhvr>
                                    </p:animRot>
                                    <p:animRot by="-1500000">
                                      <p:cBhvr>
                                        <p:cTn id="17" dur="125" fill="hold">
                                          <p:stCondLst>
                                            <p:cond delay="250"/>
                                          </p:stCondLst>
                                        </p:cTn>
                                        <p:tgtEl>
                                          <p:spTgt spid="3"/>
                                        </p:tgtEl>
                                        <p:attrNameLst>
                                          <p:attrName>r</p:attrName>
                                        </p:attrNameLst>
                                      </p:cBhvr>
                                    </p:animRot>
                                    <p:animRot by="1500000">
                                      <p:cBhvr>
                                        <p:cTn id="18"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0000"/>
            </a:gs>
            <a:gs pos="45000">
              <a:srgbClr val="FFFF00"/>
            </a:gs>
            <a:gs pos="70000">
              <a:schemeClr val="tx2">
                <a:lumMod val="60000"/>
                <a:lumOff val="40000"/>
              </a:schemeClr>
            </a:gs>
            <a:gs pos="100000">
              <a:schemeClr val="accent6">
                <a:lumMod val="75000"/>
              </a:schemeClr>
            </a:gs>
          </a:gsLst>
          <a:lin ang="0" scaled="1"/>
        </a:gradFill>
        <a:effectLst/>
      </p:bgPr>
    </p:bg>
    <p:spTree>
      <p:nvGrpSpPr>
        <p:cNvPr id="1" name=""/>
        <p:cNvGrpSpPr/>
        <p:nvPr/>
      </p:nvGrpSpPr>
      <p:grpSpPr>
        <a:xfrm>
          <a:off x="0" y="0"/>
          <a:ext cx="0" cy="0"/>
          <a:chOff x="0" y="0"/>
          <a:chExt cx="0" cy="0"/>
        </a:xfrm>
      </p:grpSpPr>
      <p:sp>
        <p:nvSpPr>
          <p:cNvPr id="2" name="TextBox 1"/>
          <p:cNvSpPr txBox="1"/>
          <p:nvPr/>
        </p:nvSpPr>
        <p:spPr>
          <a:xfrm>
            <a:off x="3886200" y="1828800"/>
            <a:ext cx="2638011" cy="1754326"/>
          </a:xfrm>
          <a:prstGeom prst="rect">
            <a:avLst/>
          </a:prstGeom>
          <a:noFill/>
          <a:ln w="76200">
            <a:solidFill>
              <a:schemeClr val="tx1"/>
            </a:solidFill>
            <a:prstDash val="sysDot"/>
          </a:ln>
        </p:spPr>
        <p:txBody>
          <a:bodyPr wrap="square" rtlCol="0">
            <a:spAutoFit/>
          </a:bodyPr>
          <a:lstStyle/>
          <a:p>
            <a:r>
              <a:rPr lang="en-US" dirty="0" smtClean="0"/>
              <a:t>Adventure Land</a:t>
            </a:r>
          </a:p>
          <a:p>
            <a:r>
              <a:rPr lang="en-US" dirty="0" smtClean="0"/>
              <a:t>There is only 1 Adventure Land in the whole USA. It’s the biggest amusement park in Iowa.</a:t>
            </a:r>
          </a:p>
          <a:p>
            <a:endParaRPr lang="en-US" dirty="0"/>
          </a:p>
        </p:txBody>
      </p:sp>
      <p:sp>
        <p:nvSpPr>
          <p:cNvPr id="4" name="Rectangle 3"/>
          <p:cNvSpPr/>
          <p:nvPr/>
        </p:nvSpPr>
        <p:spPr>
          <a:xfrm>
            <a:off x="2514600" y="0"/>
            <a:ext cx="2306593" cy="923330"/>
          </a:xfrm>
          <a:prstGeom prst="rect">
            <a:avLst/>
          </a:prstGeom>
          <a:noFill/>
        </p:spPr>
        <p:txBody>
          <a:bodyPr wrap="non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rPr>
              <a:t>A Is For</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endParaRPr>
          </a:p>
        </p:txBody>
      </p:sp>
      <p:pic>
        <p:nvPicPr>
          <p:cNvPr id="27650" name="Picture 2" descr="http://kwwl.images.worldnow.com/images/12017776_BG2.jpg"/>
          <p:cNvPicPr>
            <a:picLocks noChangeAspect="1" noChangeArrowheads="1"/>
          </p:cNvPicPr>
          <p:nvPr/>
        </p:nvPicPr>
        <p:blipFill>
          <a:blip r:embed="rId2" cstate="print"/>
          <a:srcRect/>
          <a:stretch>
            <a:fillRect/>
          </a:stretch>
        </p:blipFill>
        <p:spPr bwMode="auto">
          <a:xfrm>
            <a:off x="304800" y="1600200"/>
            <a:ext cx="2857500" cy="2143125"/>
          </a:xfrm>
          <a:prstGeom prst="rect">
            <a:avLst/>
          </a:prstGeom>
          <a:noFill/>
        </p:spPr>
      </p:pic>
      <p:sp>
        <p:nvSpPr>
          <p:cNvPr id="5" name="Smiley Face 4"/>
          <p:cNvSpPr/>
          <p:nvPr/>
        </p:nvSpPr>
        <p:spPr>
          <a:xfrm>
            <a:off x="1600200" y="4648200"/>
            <a:ext cx="1524000" cy="1295400"/>
          </a:xfrm>
          <a:prstGeom prst="smileyFace">
            <a:avLst>
              <a:gd name="adj" fmla="val -46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ular Callout 5"/>
          <p:cNvSpPr/>
          <p:nvPr/>
        </p:nvSpPr>
        <p:spPr>
          <a:xfrm>
            <a:off x="2667000" y="3886200"/>
            <a:ext cx="1752600" cy="8382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819400" y="3962400"/>
            <a:ext cx="1447800" cy="646331"/>
          </a:xfrm>
          <a:prstGeom prst="rect">
            <a:avLst/>
          </a:prstGeom>
          <a:noFill/>
        </p:spPr>
        <p:txBody>
          <a:bodyPr wrap="square" rtlCol="0">
            <a:spAutoFit/>
          </a:bodyPr>
          <a:lstStyle/>
          <a:p>
            <a:r>
              <a:rPr lang="en-US" dirty="0" smtClean="0"/>
              <a:t>Well….that’s not good. </a:t>
            </a:r>
            <a:endParaRPr lang="en-US" dirty="0"/>
          </a:p>
        </p:txBody>
      </p:sp>
    </p:spTree>
  </p:cSld>
  <p:clrMapOvr>
    <a:masterClrMapping/>
  </p:clrMapOvr>
  <p:transition spd="slow" advClick="0" advTm="9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52" presetClass="path" presetSubtype="0" accel="50000" decel="50000" fill="hold" grpId="0" nodeType="clickEffect">
                                  <p:stCondLst>
                                    <p:cond delay="0"/>
                                  </p:stCondLst>
                                  <p:childTnLst>
                                    <p:animMotion origin="layout" path="M 0 0  C -0.001 0.03333  0.06 0.06267  0.137 0.064  C 0.198 0.06667  0.248 0.05067  0.249 0.03067  C 0.249 0.01067  0.2 -0.008  0.138 -0.00933  C 0.107 -0.00933  0.079 -0.00667  0.059 0  C 0.03 0.00933  0.013 0.024  0.013 0.04133  C 0.013 0.05067  0.018 0.06  0.027 0.068  C 0.048 0.08533  0.089 0.09733  0.136 0.09867  C 0.191 0.10133  0.236 0.08667  0.236 0.06933  C 0.237 0.05067  0.192 0.03467  0.137 0.032  C 0.109 0.032  0.084 0.03467  0.065 0.04  C 0.04 0.04933  0.024 0.064  0.024 0.07867  C 0.024 0.08667  0.029 0.09467  0.037 0.10267  C 0.056 0.11733  0.092 0.12933  0.135 0.13067  C 0.185 0.132  0.225 0.11867  0.225 0.10267  C 0.226 0.08667  0.186 0.072  0.136 0.07067  C 0.111 0.06933  0.088 0.072  0.071 0.07733  C 0.048 0.08533  0.035 0.09733  0.035 0.112  C 0.035 0.11867  0.039 0.12667  0.046 0.13333  C 0.063 0.14667  0.096 0.15733  0.134 0.15867  C 0.179 0.15867  0.215 0.148  0.215 0.13333  C 0.215 0.11867  0.18 0.10533  0.135 0.104  C 0.113 0.104  0.092 0.10667  0.077 0.11067  C 0.056 0.11733  0.044 0.12933  0.043 0.14133  C 0.043 0.148  0.048 0.15467  0.054 0.16  C 0.069 0.17333  0.099 0.18267  0.133 0.18267  C 0.173 0.184  0.206 0.17467  0.206 0.16133  C 0.207 0.148  0.174 0.136  0.134 0.13467  C 0.114 0.13467  0.095 0.136  0.082 0.14133  C 0.063 0.14667  0.052 0.15733  0.052 0.168  C 0.052 0.17467  0.055 0.18  0.061 0.18533  C 0.075 0.19733  0.101 0.20533  0.132 0.20667  C 0.169 0.20667  0.198 0.19867  0.198 0.18667  C 0.199 0.17467  0.17 0.164  0.133 0.16267  C 0.115 0.16267  0.099 0.164  0.087 0.168  C 0.07 0.17333  0.06 0.18267  0.06 0.19333  C 0.06 0.19867  0.063 0.20267  0.068 0.208  C 0.08 0.21867  0.104 0.22533  0.132 0.22667  C 0.165 0.228  0.191 0.22  0.191 0.208  C 0.191 0.19867  0.166 0.188  0.133 0.188  C 0.116 0.18667  0.101 0.18933  0.09 0.192  C 0.075 0.19733  0.066 0.20533  0.066 0.21467  C 0.066 0.22  0.069 0.224  0.074 0.228  C 0.085 0.23733  0.107 0.244  0.131 0.24533  C 0.161 0.24667  0.185 0.23867  0.185 0.22933  C 0.185 0.21867  0.161 0.21067  0.132 0.20933  C 0.118 0.20933  0.104 0.21067  0.094 0.21467  C 0.08 0.21867  0.072 0.22533  0.072 0.23467  C 0.072 0.23867  0.075 0.24267  0.079 0.24667  C 0.089 0.25467  0.108 0.26133  0.131 0.26133  C 0.157 0.26267  0.179 0.256  0.179 0.24667  C 0.179 0.23867  0.158 0.23067  0.131 0.23067  C 0.119 0.22933  0.106 0.23067  0.097 0.23333  C 0.085 0.23867  0.078 0.24533  0.078 0.252  C 0.078 0.256  0.08 0.26  0.084 0.26267  C 0.093 0.27067  0.11 0.276  0.131 0.27733  C 0.155 0.27733  0.174 0.27067  0.174 0.264  C 0.174 0.256  0.155 0.248  0.131 0.248  C 0.119 0.248  0.108 0.24933  0.101 0.252  C 0.089 0.25467  0.083 0.26133  0.083 0.268  C 0.083 0.27067  0.085 0.27467  0.088 0.27733  C 0.096 0.28533  0.112 0.28933  0.13 0.29067  C 0.152 0.29067  0.169 0.28533  0.169 0.27867  C 0.169 0.27067  0.152 0.26533  0.131 0.264  C 0.12 0.264  0.11 0.26533  0.103 0.268  C 0.093 0.27067  0.087 0.276  0.087 0.28267  C 0.087 0.28533  0.089 0.288  0.092 0.29067  E" pathEditMode="relative" ptsTypes="">
                                      <p:cBhvr>
                                        <p:cTn id="10"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1981819" y="457200"/>
            <a:ext cx="5603393"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 is </a:t>
            </a: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for steamboats</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TextBox 2"/>
          <p:cNvSpPr txBox="1"/>
          <p:nvPr/>
        </p:nvSpPr>
        <p:spPr>
          <a:xfrm>
            <a:off x="1219200" y="2209800"/>
            <a:ext cx="2590800" cy="1754326"/>
          </a:xfrm>
          <a:prstGeom prst="rect">
            <a:avLst/>
          </a:prstGeom>
          <a:noFill/>
        </p:spPr>
        <p:txBody>
          <a:bodyPr wrap="square" rtlCol="0">
            <a:spAutoFit/>
          </a:bodyPr>
          <a:lstStyle/>
          <a:p>
            <a:r>
              <a:rPr lang="en-US" dirty="0" smtClean="0"/>
              <a:t>The crew threw more wood on the fire. The steamboats needed a lot of steam power to pull away the shore. The giant paddle wheel started </a:t>
            </a:r>
            <a:endParaRPr lang="en-US" dirty="0"/>
          </a:p>
        </p:txBody>
      </p:sp>
      <p:pic>
        <p:nvPicPr>
          <p:cNvPr id="9218" name="Picture 2" descr="http://www.steamboats.com/museumphotos/capitol.jpg"/>
          <p:cNvPicPr>
            <a:picLocks noChangeAspect="1" noChangeArrowheads="1"/>
          </p:cNvPicPr>
          <p:nvPr/>
        </p:nvPicPr>
        <p:blipFill>
          <a:blip r:embed="rId2" cstate="print"/>
          <a:srcRect/>
          <a:stretch>
            <a:fillRect/>
          </a:stretch>
        </p:blipFill>
        <p:spPr bwMode="auto">
          <a:xfrm>
            <a:off x="4648200" y="1981200"/>
            <a:ext cx="3819525" cy="2438400"/>
          </a:xfrm>
          <a:prstGeom prst="rect">
            <a:avLst/>
          </a:prstGeom>
          <a:noFill/>
        </p:spPr>
      </p:pic>
    </p:spTree>
  </p:cSld>
  <p:clrMapOvr>
    <a:masterClrMapping/>
  </p:clrMapOvr>
  <p:transition spd="slow" advClick="0" advTm="9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grpId="0" nodeType="clickEffect">
                                  <p:stCondLst>
                                    <p:cond delay="0"/>
                                  </p:stCondLst>
                                  <p:childTnLst>
                                    <p:animEffect transition="out" filter="diamond(in)">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3" presetClass="exit" presetSubtype="0" fill="hold" grpId="0" nodeType="clickEffect">
                                  <p:stCondLst>
                                    <p:cond delay="0"/>
                                  </p:stCondLst>
                                  <p:childTnLst>
                                    <p:anim calcmode="lin" valueType="num">
                                      <p:cBhvr>
                                        <p:cTn id="11" dur="500"/>
                                        <p:tgtEl>
                                          <p:spTgt spid="3"/>
                                        </p:tgtEl>
                                        <p:attrNameLst>
                                          <p:attrName>ppt_w</p:attrName>
                                        </p:attrNameLst>
                                      </p:cBhvr>
                                      <p:tavLst>
                                        <p:tav tm="0">
                                          <p:val>
                                            <p:strVal val="ppt_w"/>
                                          </p:val>
                                        </p:tav>
                                        <p:tav tm="100000">
                                          <p:val>
                                            <p:fltVal val="0"/>
                                          </p:val>
                                        </p:tav>
                                      </p:tavLst>
                                    </p:anim>
                                    <p:anim calcmode="lin" valueType="num">
                                      <p:cBhvr>
                                        <p:cTn id="12" dur="500"/>
                                        <p:tgtEl>
                                          <p:spTgt spid="3"/>
                                        </p:tgtEl>
                                        <p:attrNameLst>
                                          <p:attrName>ppt_h</p:attrName>
                                        </p:attrNameLst>
                                      </p:cBhvr>
                                      <p:tavLst>
                                        <p:tav tm="0">
                                          <p:val>
                                            <p:strVal val="ppt_h"/>
                                          </p:val>
                                        </p:tav>
                                        <p:tav tm="100000">
                                          <p:val>
                                            <p:fltVal val="0"/>
                                          </p:val>
                                        </p:tav>
                                      </p:tavLst>
                                    </p:anim>
                                    <p:animEffect transition="out" filter="fade">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17999">
              <a:schemeClr val="accent4">
                <a:lumMod val="60000"/>
                <a:lumOff val="40000"/>
              </a:schemeClr>
            </a:gs>
            <a:gs pos="36000">
              <a:srgbClr val="FFFF00"/>
            </a:gs>
            <a:gs pos="61000">
              <a:schemeClr val="tx2">
                <a:lumMod val="20000"/>
                <a:lumOff val="80000"/>
              </a:schemeClr>
            </a:gs>
            <a:gs pos="82001">
              <a:schemeClr val="accent6">
                <a:lumMod val="50000"/>
              </a:schemeClr>
            </a:gs>
            <a:gs pos="100000">
              <a:srgbClr val="002060"/>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1295400" y="0"/>
            <a:ext cx="6705600" cy="1754326"/>
          </a:xfrm>
          <a:prstGeom prst="rect">
            <a:avLst/>
          </a:prstGeom>
          <a:noFill/>
        </p:spPr>
        <p:txBody>
          <a:bodyPr wrap="square" lIns="91440" tIns="45720" rIns="91440" bIns="45720">
            <a:spAutoFit/>
          </a:bodyPr>
          <a:lstStyle/>
          <a:p>
            <a:pPr algn="ctr"/>
            <a:r>
              <a:rPr lang="en-US"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 is </a:t>
            </a:r>
            <a:r>
              <a:rPr lang="en-US"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for International Traders of Iowa</a:t>
            </a:r>
            <a:endPar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TextBox 2"/>
          <p:cNvSpPr txBox="1"/>
          <p:nvPr/>
        </p:nvSpPr>
        <p:spPr>
          <a:xfrm>
            <a:off x="990600" y="2362200"/>
            <a:ext cx="2514600" cy="2585323"/>
          </a:xfrm>
          <a:prstGeom prst="rect">
            <a:avLst/>
          </a:prstGeom>
          <a:noFill/>
        </p:spPr>
        <p:txBody>
          <a:bodyPr wrap="square" rtlCol="0">
            <a:spAutoFit/>
          </a:bodyPr>
          <a:lstStyle/>
          <a:p>
            <a:r>
              <a:rPr lang="en-US" dirty="0" smtClean="0"/>
              <a:t>The International </a:t>
            </a:r>
            <a:r>
              <a:rPr lang="en-US" dirty="0" smtClean="0"/>
              <a:t>T</a:t>
            </a:r>
            <a:r>
              <a:rPr lang="en-US" dirty="0" smtClean="0"/>
              <a:t>raders of Iowa (ITI) is an organization whose mission is to serve the businesses in Iowa in their pursuit of world trade. Through forums developed to exchange practical information  </a:t>
            </a:r>
            <a:endParaRPr lang="en-US" dirty="0"/>
          </a:p>
        </p:txBody>
      </p:sp>
      <p:pic>
        <p:nvPicPr>
          <p:cNvPr id="8194" name="Picture 2" descr="http://www.ffutures.com/graphics/ffutures_bldg.jpg"/>
          <p:cNvPicPr>
            <a:picLocks noChangeAspect="1" noChangeArrowheads="1"/>
          </p:cNvPicPr>
          <p:nvPr/>
        </p:nvPicPr>
        <p:blipFill>
          <a:blip r:embed="rId2" cstate="print"/>
          <a:srcRect/>
          <a:stretch>
            <a:fillRect/>
          </a:stretch>
        </p:blipFill>
        <p:spPr bwMode="auto">
          <a:xfrm>
            <a:off x="3962400" y="2209800"/>
            <a:ext cx="4495800" cy="4038600"/>
          </a:xfrm>
          <a:prstGeom prst="rect">
            <a:avLst/>
          </a:prstGeom>
          <a:noFill/>
        </p:spPr>
      </p:pic>
    </p:spTree>
  </p:cSld>
  <p:clrMapOvr>
    <a:masterClrMapping/>
  </p:clrMapOvr>
  <p:transition spd="slow" advClick="0" advTm="9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4" fill="hold" grpId="0" nodeType="clickEffect">
                                  <p:stCondLst>
                                    <p:cond delay="0"/>
                                  </p:stCondLst>
                                  <p:childTnLst>
                                    <p:animEffect transition="out" filter="slide(fromBottom)">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1143000" y="685800"/>
            <a:ext cx="6585842" cy="923330"/>
          </a:xfrm>
          <a:prstGeom prst="rect">
            <a:avLst/>
          </a:prstGeom>
          <a:noFill/>
        </p:spPr>
        <p:txBody>
          <a:bodyPr wrap="none" lIns="91440" tIns="45720" rIns="91440" bIns="45720">
            <a:spAutoFit/>
          </a:bodyPr>
          <a:lstStyle/>
          <a:p>
            <a:pPr algn="ctr"/>
            <a:r>
              <a:rPr lang="en-US" sz="54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U is </a:t>
            </a:r>
            <a:r>
              <a:rPr lang="en-US" sz="54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for </a:t>
            </a:r>
            <a:r>
              <a:rPr lang="en-US" sz="5400" dirty="0" smtClean="0">
                <a:ln w="10160">
                  <a:solidFill>
                    <a:schemeClr val="accent1"/>
                  </a:solidFill>
                  <a:prstDash val="solid"/>
                </a:ln>
                <a:solidFill>
                  <a:srgbClr val="FFFFFF"/>
                </a:solidFill>
                <a:effectLst>
                  <a:outerShdw blurRad="38100" dist="32000" dir="5400000" algn="tl">
                    <a:srgbClr val="000000">
                      <a:alpha val="30000"/>
                    </a:srgbClr>
                  </a:outerShdw>
                </a:effectLst>
              </a:rPr>
              <a:t>U</a:t>
            </a:r>
            <a:r>
              <a:rPr lang="en-US" sz="54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nderwood</a:t>
            </a:r>
            <a:r>
              <a:rPr lang="en-US" sz="5400" dirty="0" smtClean="0">
                <a:ln w="10160">
                  <a:solidFill>
                    <a:schemeClr val="accent1"/>
                  </a:solidFill>
                  <a:prstDash val="solid"/>
                </a:ln>
                <a:solidFill>
                  <a:srgbClr val="FFFFFF"/>
                </a:solidFill>
                <a:effectLst>
                  <a:outerShdw blurRad="38100" dist="32000" dir="5400000" algn="tl">
                    <a:srgbClr val="000000">
                      <a:alpha val="30000"/>
                    </a:srgbClr>
                  </a:outerShdw>
                </a:effectLst>
              </a:rPr>
              <a:t>, IA</a:t>
            </a:r>
            <a:endParaRPr lang="en-US" sz="54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3" name="TextBox 2"/>
          <p:cNvSpPr txBox="1"/>
          <p:nvPr/>
        </p:nvSpPr>
        <p:spPr>
          <a:xfrm>
            <a:off x="304800" y="1981200"/>
            <a:ext cx="3505200" cy="3970318"/>
          </a:xfrm>
          <a:prstGeom prst="rect">
            <a:avLst/>
          </a:prstGeom>
          <a:noFill/>
        </p:spPr>
        <p:txBody>
          <a:bodyPr wrap="square" rtlCol="0">
            <a:spAutoFit/>
          </a:bodyPr>
          <a:lstStyle/>
          <a:p>
            <a:r>
              <a:rPr lang="en-US" dirty="0" smtClean="0"/>
              <a:t>Underwood is located in Norwalk township, so the early history of the township is also of the town. The historical information provided here was taken from a book on Pottawattamie County past. The principal early settlers of the area arrived during the period from 1845 to 1850. in 1847, a </a:t>
            </a:r>
            <a:r>
              <a:rPr lang="en-US" dirty="0" smtClean="0"/>
              <a:t>f</a:t>
            </a:r>
            <a:r>
              <a:rPr lang="en-US" dirty="0" smtClean="0"/>
              <a:t>lourmill and a sawmill built on </a:t>
            </a:r>
            <a:r>
              <a:rPr lang="en-US" dirty="0" smtClean="0"/>
              <a:t>M</a:t>
            </a:r>
            <a:r>
              <a:rPr lang="en-US" dirty="0" smtClean="0"/>
              <a:t>osquito Creek, southwest of the present site of near the school and sawmill. It became known as Downsville. A post established there</a:t>
            </a:r>
            <a:endParaRPr lang="en-US" dirty="0"/>
          </a:p>
        </p:txBody>
      </p:sp>
      <p:pic>
        <p:nvPicPr>
          <p:cNvPr id="7170" name="Picture 2" descr="http://upload.wikimedia.org/wikipedia/commons/a/a4/IAMap-doton-Underwood.PNG"/>
          <p:cNvPicPr>
            <a:picLocks noChangeAspect="1" noChangeArrowheads="1"/>
          </p:cNvPicPr>
          <p:nvPr/>
        </p:nvPicPr>
        <p:blipFill>
          <a:blip r:embed="rId2" cstate="print"/>
          <a:srcRect/>
          <a:stretch>
            <a:fillRect/>
          </a:stretch>
        </p:blipFill>
        <p:spPr bwMode="auto">
          <a:xfrm>
            <a:off x="4267200" y="2133600"/>
            <a:ext cx="3657600" cy="3810000"/>
          </a:xfrm>
          <a:prstGeom prst="rect">
            <a:avLst/>
          </a:prstGeom>
          <a:noFill/>
        </p:spPr>
      </p:pic>
    </p:spTree>
  </p:cSld>
  <p:clrMapOvr>
    <a:masterClrMapping/>
  </p:clrMapOvr>
  <p:transition spd="slow" advClick="0" advTm="9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64999">
              <a:schemeClr val="tx2">
                <a:lumMod val="60000"/>
                <a:lumOff val="40000"/>
              </a:schemeClr>
            </a:gs>
            <a:gs pos="100000">
              <a:schemeClr val="accent6">
                <a:lumMod val="75000"/>
              </a:schemeClr>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1066800" y="457200"/>
            <a:ext cx="6972806"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 is </a:t>
            </a: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for James Van Allen</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TextBox 2"/>
          <p:cNvSpPr txBox="1"/>
          <p:nvPr/>
        </p:nvSpPr>
        <p:spPr>
          <a:xfrm>
            <a:off x="304800" y="1524000"/>
            <a:ext cx="3352800" cy="1477328"/>
          </a:xfrm>
          <a:prstGeom prst="rect">
            <a:avLst/>
          </a:prstGeom>
          <a:noFill/>
        </p:spPr>
        <p:txBody>
          <a:bodyPr wrap="square" rtlCol="0">
            <a:spAutoFit/>
          </a:bodyPr>
          <a:lstStyle/>
          <a:p>
            <a:r>
              <a:rPr lang="en-US" dirty="0" smtClean="0"/>
              <a:t>September 7, 1914: James Van Allen was born in Mount Pleasant , Iowa. His boy hood home, once maintained as a museum to him, is slated to be demolished soon</a:t>
            </a:r>
            <a:endParaRPr lang="en-US" dirty="0"/>
          </a:p>
        </p:txBody>
      </p:sp>
      <p:pic>
        <p:nvPicPr>
          <p:cNvPr id="6146" name="Picture 2" descr="James Van Allen"/>
          <p:cNvPicPr>
            <a:picLocks noChangeAspect="1" noChangeArrowheads="1"/>
          </p:cNvPicPr>
          <p:nvPr/>
        </p:nvPicPr>
        <p:blipFill>
          <a:blip r:embed="rId2" cstate="print"/>
          <a:srcRect/>
          <a:stretch>
            <a:fillRect/>
          </a:stretch>
        </p:blipFill>
        <p:spPr bwMode="auto">
          <a:xfrm>
            <a:off x="4267200" y="1472228"/>
            <a:ext cx="4114800" cy="5057638"/>
          </a:xfrm>
          <a:prstGeom prst="rect">
            <a:avLst/>
          </a:prstGeom>
          <a:noFill/>
        </p:spPr>
      </p:pic>
    </p:spTree>
  </p:cSld>
  <p:clrMapOvr>
    <a:masterClrMapping/>
  </p:clrMapOvr>
  <p:transition spd="slow" advClick="0" advTm="9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path" presetSubtype="0" accel="50000" decel="50000" fill="hold" grpId="0" nodeType="clickEffect">
                                  <p:stCondLst>
                                    <p:cond delay="0"/>
                                  </p:stCondLst>
                                  <p:childTnLst>
                                    <p:animMotion origin="layout" path="M 0 0  C -0.001 0.03329  0.06 0.06259  0.137 0.06393  C 0.198 0.06659  0.248 0.05061  0.249 0.03063  C 0.249 0.01065  0.2 -0.00799  0.138 -0.00932  C 0.107 -0.00932  0.079 -0.00666  0.059 0  C 0.03 0.00932  0.013 0.02397  0.013 0.04129  C 0.013 0.05061  0.018 0.05993  0.027 0.06792  C 0.048 0.08523  0.089 0.09722  0.136 0.09855  C 0.191 0.10122  0.236 0.08657  0.236 0.06925  C 0.237 0.05061  0.192 0.03463  0.137 0.03196  C 0.109 0.03196  0.084 0.03463  0.065 0.03995  C 0.04 0.04928  0.024 0.06393  0.024 0.07858  C 0.024 0.08657  0.029 0.09456  0.037 0.10255  C 0.056 0.1172  0.092 0.12918  0.135 0.13052  C 0.185 0.13185  0.225 0.11853  0.225 0.10255  C 0.226 0.08657  0.186 0.07192  0.136 0.07058  C 0.111 0.06925  0.088 0.07192  0.071 0.07724  C 0.048 0.08523  0.035 0.09722  0.035 0.11187  C 0.035 0.11853  0.039 0.12652  0.046 0.13318  C 0.063 0.1465  0.096 0.15715  0.134 0.15848  C 0.179 0.15848  0.215 0.14783  0.215 0.13318  C 0.215 0.11853  0.18 0.10521  0.135 0.10388  C 0.113 0.10388  0.092 0.10654  0.077 0.11054  C 0.056 0.1172  0.044 0.12918  0.043 0.14117  C 0.043 0.14783  0.048 0.15449  0.054 0.15982  C 0.069 0.17313  0.099 0.18246  0.133 0.18246  C 0.173 0.18379  0.206 0.17446  0.206 0.16115  C 0.207 0.14783  0.174 0.13584  0.134 0.13451  C 0.114 0.13451  0.095 0.13584  0.082 0.14117  C 0.063 0.1465  0.052 0.15715  0.052 0.16781  C 0.052 0.17446  0.055 0.17979  0.061 0.18512  C 0.075 0.19711  0.101 0.2051  0.132 0.20643  C 0.169 0.20643  0.198 0.19844  0.198 0.18645  C 0.199 0.17446  0.17 0.16381  0.133 0.16248  C 0.115 0.16248  0.099 0.16381  0.087 0.16781  C 0.07 0.17313  0.06 0.18246  0.06 0.19311  C 0.06 0.19844  0.063 0.20243  0.068 0.20776  C 0.08 0.21841  0.104 0.22507  0.132 0.2264  C 0.165 0.22774  0.191 0.21975  0.191 0.20776  C 0.191 0.19844  0.166 0.18778  0.133 0.18778  C 0.116 0.18645  0.101 0.18911  0.09 0.19178  C 0.075 0.19711  0.066 0.2051  0.066 0.21442  C 0.066 0.21975  0.069 0.22374  0.074 0.22774  C 0.085 0.23706  0.107 0.24372  0.131 0.24505  C 0.161 0.24638  0.185 0.23839  0.185 0.22907  C 0.185 0.21841  0.161 0.21042  0.132 0.20909  C 0.118 0.20909  0.104 0.21042  0.094 0.21442  C 0.08 0.21841  0.072 0.22507  0.072 0.2344  C 0.072 0.23839  0.075 0.24239  0.079 0.24638  C 0.089 0.25437  0.108 0.26103  0.131 0.26103  C 0.157 0.26236  0.179 0.2557  0.179 0.24638  C 0.179 0.23839  0.158 0.2304  0.131 0.2304  C 0.119 0.22907  0.106 0.2304  0.097 0.23306  C 0.085 0.23839  0.078 0.24505  0.078 0.25171  C 0.078 0.2557  0.08 0.2597  0.084 0.26236  C 0.093 0.27035  0.11 0.27568  0.131 0.27701  C 0.155 0.27701  0.174 0.27035  0.174 0.26369  C 0.174 0.2557  0.155 0.24771  0.131 0.24771  C 0.119 0.24771  0.108 0.24905  0.101 0.25171  C 0.089 0.25437  0.083 0.26103  0.083 0.26769  C 0.083 0.27035  0.085 0.27435  0.088 0.27701  C 0.096 0.285  0.112 0.289  0.13 0.29033  C 0.152 0.29033  0.169 0.285  0.169 0.27834  C 0.169 0.27035  0.152 0.26503  0.131 0.26369  C 0.12 0.26369  0.11 0.26503  0.103 0.26769  C 0.093 0.27035  0.087 0.27568  0.087 0.28234  C 0.087 0.285  0.089 0.28767  0.092 0.29033  E" pathEditMode="relative" ptsTypes="">
                                      <p:cBhvr>
                                        <p:cTn id="6" dur="20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8" presetClass="exit" presetSubtype="12" fill="hold" grpId="0" nodeType="clickEffect">
                                  <p:stCondLst>
                                    <p:cond delay="0"/>
                                  </p:stCondLst>
                                  <p:childTnLst>
                                    <p:animEffect transition="out" filter="strips(downLeft)">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1676400" y="0"/>
            <a:ext cx="5689699" cy="923330"/>
          </a:xfrm>
          <a:prstGeom prst="rect">
            <a:avLst/>
          </a:prstGeom>
          <a:noFill/>
        </p:spPr>
        <p:txBody>
          <a:bodyPr wrap="none" lIns="91440" tIns="45720" rIns="91440" bIns="45720">
            <a:spAutoFit/>
          </a:bodyPr>
          <a:lstStyle/>
          <a:p>
            <a:pPr algn="ctr"/>
            <a:r>
              <a:rPr lang="en-US" sz="5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W is </a:t>
            </a:r>
            <a:r>
              <a:rPr lang="en-US" sz="5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for Wild rose </a:t>
            </a:r>
            <a:endParaRPr lang="en-US" sz="5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3" name="TextBox 2"/>
          <p:cNvSpPr txBox="1"/>
          <p:nvPr/>
        </p:nvSpPr>
        <p:spPr>
          <a:xfrm>
            <a:off x="1219200" y="2209800"/>
            <a:ext cx="2514600" cy="2585323"/>
          </a:xfrm>
          <a:prstGeom prst="rect">
            <a:avLst/>
          </a:prstGeom>
          <a:noFill/>
        </p:spPr>
        <p:txBody>
          <a:bodyPr wrap="square" rtlCol="0">
            <a:spAutoFit/>
          </a:bodyPr>
          <a:lstStyle/>
          <a:p>
            <a:r>
              <a:rPr lang="en-US" dirty="0" smtClean="0"/>
              <a:t>The Iowa Legislature designated the Wild rose as the official state in 1847. it was one of the decoration used on the Silver service which the state presented to </a:t>
            </a:r>
            <a:r>
              <a:rPr lang="en-US" dirty="0" smtClean="0"/>
              <a:t>t</a:t>
            </a:r>
            <a:r>
              <a:rPr lang="en-US" dirty="0" smtClean="0"/>
              <a:t>he battleship USSI </a:t>
            </a:r>
            <a:r>
              <a:rPr lang="en-US" dirty="0" err="1" smtClean="0"/>
              <a:t>owa</a:t>
            </a:r>
            <a:r>
              <a:rPr lang="en-US" dirty="0" smtClean="0"/>
              <a:t> that same year   </a:t>
            </a:r>
            <a:endParaRPr lang="en-US" dirty="0"/>
          </a:p>
        </p:txBody>
      </p:sp>
      <p:pic>
        <p:nvPicPr>
          <p:cNvPr id="5122" name="Picture 2" descr="http://lh5.ggpht.com/_ykPprylazbE/SdZWm9rr3EI/AAAAAAAABiY/qsmRdqsrYeM/WildRoseBush01-06.jpg"/>
          <p:cNvPicPr>
            <a:picLocks noChangeAspect="1" noChangeArrowheads="1"/>
          </p:cNvPicPr>
          <p:nvPr/>
        </p:nvPicPr>
        <p:blipFill>
          <a:blip r:embed="rId2" cstate="print"/>
          <a:srcRect/>
          <a:stretch>
            <a:fillRect/>
          </a:stretch>
        </p:blipFill>
        <p:spPr bwMode="auto">
          <a:xfrm>
            <a:off x="4152900" y="1676400"/>
            <a:ext cx="4991100" cy="3743325"/>
          </a:xfrm>
          <a:prstGeom prst="rect">
            <a:avLst/>
          </a:prstGeom>
          <a:noFill/>
        </p:spPr>
      </p:pic>
    </p:spTree>
  </p:cSld>
  <p:clrMapOvr>
    <a:masterClrMapping/>
  </p:clrMapOvr>
  <p:transition spd="slow" advClick="0" advTm="9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1267 -0.06821 C 0.00833 -0.08578 0.00712 -0.09318 0 -0.11052 C -0.02153 -0.16324 -0.05469 -0.24925 -0.10156 -0.26682 C -0.10747 -0.26404 -0.11458 -0.26404 -0.1191 -0.2585 C -0.13108 -0.24347 -0.13507 -0.20324 -0.13802 -0.18659 C -0.1349 -0.12324 -0.13681 -0.05896 -0.12865 0.0037 C -0.10417 0.19353 0.00191 0.37572 0.10642 0.50058 C 0.16354 0.56879 0.21823 0.62335 0.29358 0.64208 C 0.30521 0.63723 0.31823 0.63584 0.32865 0.62729 C 0.34583 0.61318 0.34601 0.58127 0.34913 0.55977 C 0.35521 0.45064 0.33576 0.34937 0.30799 0.24671 C 0.2691 0.10359 0.21163 -0.02243 0.1 -0.07468 C 0.08194 -0.07399 0.06389 -0.07537 0.04601 -0.0726 C -0.0092 -0.06335 -0.04271 0.00555 -0.0651 0.06497 C -0.06771 0.08578 -0.07153 0.10705 -0.06198 0.12624 C -0.04497 0.12255 -0.03472 0.10544 -0.02222 0.09041 C -0.00434 0.04278 0.01042 -0.003 0.01753 -0.05549 C 0.01233 -0.11884 0.02378 -0.12069 -0.01424 -0.11676 C -0.06215 -0.09526 -0.10538 -0.06104 -0.13976 -0.0111 C -0.14757 0.01827 -0.15608 0.05804 -0.12691 0.07353 C -0.11944 0.07746 -0.11111 0.0763 -0.10312 0.07769 C -0.08628 0.07422 -0.06875 0.07399 -0.05243 0.06705 C -0.04184 0.06243 -0.03281 0.05272 -0.02378 0.04393 C 0.02969 -0.00763 0.04896 -0.08832 0.06354 -0.16971 C 0.05972 -0.20508 0.06337 -0.2148 0.04444 -0.23306 C 0.03385 -0.23237 0.02274 -0.23537 0.01267 -0.23098 C -0.06181 -0.19907 -0.13976 -0.12162 -0.17934 -0.03237 C -0.1875 -0.01387 -0.19097 0.0074 -0.19687 0.02705 C -0.19844 0.04532 -0.20191 0.06359 -0.20156 0.08185 C -0.20087 0.13133 -0.18142 0.18081 -0.14757 0.20463 C -0.12378 0.22104 -0.08872 0.2222 -0.06354 0.22567 C 0.00365 0.21318 0.05243 0.19492 0.08733 0.11353 C 0.08889 0.1015 0.09288 0.08971 0.09184 0.07769 C 0.0901 0.05179 0.08611 0.0259 0.07934 0.00162 C 0.06736 -0.04115 0.02743 -0.05271 -0.00156 -0.05549 C -0.09705 -0.04763 -0.15764 0.04994 -0.18889 0.16231 C -0.19392 0.2074 -0.19653 0.2659 -0.16979 0.3015 C -0.16302 0.31052 -0.13403 0.32185 -0.12691 0.32509 C -0.08316 0.31653 -0.07049 0.29619 -0.04601 0.24902 C -0.03924 0.20902 -0.02743 0.15029 -0.02865 0.10937 C -0.03003 0.06197 -0.0342 0.01434 -0.04132 -0.03237 C -0.05833 -0.14497 -0.14253 -0.26381 -0.23021 -0.27121 C -0.24444 -0.26774 -0.2599 -0.26844 -0.27309 -0.26058 C -0.28993 -0.25063 -0.29618 -0.21572 -0.30156 -0.19722 C -0.30434 -0.13757 -0.3092 -0.10774 -0.29531 -0.04693 C -0.25156 0.14382 -0.11701 0.30127 0.02222 0.36301 C 0.04583 0.37341 0.07101 0.37572 0.09531 0.38197 C 0.1474 0.36763 0.18021 0.38266 0.20313 0.3207 C 0.21059 0.30012 0.21267 0.277 0.21753 0.25526 C 0.21997 0.19098 0.22517 0.14474 0.21267 0.07977 C 0.1901 -0.03815 0.11007 -0.18451 0.03802 -0.2585 C -0.00069 -0.29826 -0.02292 -0.30613 -0.0651 -0.32809 C -0.07778 -0.32393 -0.09184 -0.32462 -0.10312 -0.3156 C -0.11615 -0.3052 -0.11736 -0.23792 -0.11753 -0.23514 C -0.11302 -0.12462 -0.09965 -0.05965 -0.05712 0.03746 C -0.03038 0.09827 -0.00885 0.1415 0.03802 0.17272 C 0.04549 0.16994 0.05451 0.17133 0.06024 0.1644 C 0.0724 0.14983 0.07378 0.09041 0.07465 0.07977 C 0.06875 0.02266 0.06806 -0.03584 0.05712 -0.09133 C 0.05087 -0.12324 0.03646 -0.15167 0.02378 -0.18011 C -0.00747 -0.24971 -0.04844 -0.32647 -0.11111 -0.34289 C -0.1191 -0.33665 -0.12917 -0.33364 -0.1349 -0.32393 C -0.14705 -0.30289 -0.14583 -0.21295 -0.14601 -0.20763 C -0.14288 -0.1704 -0.14375 -0.13202 -0.13646 -0.09572 C -0.10052 0.08208 -0.00677 0.25827 0.11094 0.35468 C 0.1283 0.36879 0.14809 0.37572 0.16667 0.38613 C 0.1842 0.38127 0.20313 0.38243 0.2191 0.37156 C 0.23576 0.36023 0.23733 0.28763 0.23802 0.28046 C 0.23646 0.25179 0.23767 0.22243 0.23333 0.19376 C 0.21198 0.05619 0.14705 -0.08046 0.05399 -0.15052 C 0.00417 -0.18797 -0.00521 -0.18589 -0.05556 -0.1993 C -0.06406 -0.19792 -0.07292 -0.19907 -0.0809 -0.19491 C -0.10729 -0.18081 -0.10729 -0.16254 -0.1191 -0.12948 C -0.12153 -0.06566 -0.12726 -0.00925 -0.11267 0.05434 C -0.06771 0.24971 0.06806 0.39145 0.20799 0.45827 C 0.23767 0.47237 0.26927 0.47792 0.3 0.48786 C 0.33524 0.48509 0.35972 0.49411 0.38576 0.45827 C 0.39167 0.45018 0.39219 0.43723 0.39531 0.42659 C 0.3842 0.37434 0.38038 0.31838 0.36198 0.27006 C 0.33247 0.19214 0.24253 0.09804 0.19201 0.05665 C 0.08576 -0.03052 0.02378 -0.05087 -0.09531 -0.0978 C -0.14115 -0.11584 -0.18646 -0.13711 -0.23333 -0.14844 C -0.27083 -0.15745 -0.30955 -0.1556 -0.34757 -0.15907 C -0.39809 -0.14381 -0.41997 -0.1563 -0.44444 -0.0978 C -0.45087 -0.08231 -0.45191 -0.06381 -0.45556 -0.04693 C -0.45399 -0.02659 -0.4566 -0.00462 -0.45087 0.01434 C -0.3967 0.19168 -0.22014 0.28185 -0.09358 0.32509 C -0.05052 0.33989 -0.0059 0.34335 0.03802 0.3526 C 0.10903 0.34844 0.1592 0.35815 0.22222 0.31237 C 0.23733 0.30127 0.24653 0.27977 0.25868 0.26382 C 0.26233 0.24255 0.2691 0.22174 0.26979 0.2 C 0.27396 0.08486 0.20903 -0.01572 0.14601 -0.083 C 0.01094 -0.22728 -0.14757 -0.2763 -0.3158 -0.28809 C -0.34896 -0.2793 -0.38403 -0.28277 -0.40642 -0.2437 C -0.41215 -0.23352 -0.41267 -0.21965 -0.4158 -0.20763 C -0.41528 -0.19422 -0.41788 -0.18011 -0.41424 -0.16763 C -0.37569 -0.0326 -0.23073 0.01989 -0.13802 0.03954 C -0.09878 0.04786 -0.05868 0.04671 -0.0191 0.05018 C 0.02066 0.04809 0.06076 0.05249 0.1 0.04393 C 0.19132 0.02405 0.24896 -0.02034 0.30642 -0.11052 C 0.31111 -0.12948 0.3191 -0.14774 0.32066 -0.16763 C 0.3276 -0.26104 0.24358 -0.31283 0.18889 -0.32809 C 0.16181 -0.33572 0.13385 -0.33665 0.10642 -0.34081 C -0.01962 -0.3348 -0.17986 -0.31907 -0.25556 -0.16324 C -0.25608 -0.1526 -0.25799 -0.14196 -0.25712 -0.13156 C -0.25122 -0.05896 -0.1658 -0.06243 -0.13021 -0.05549 C -0.0059 -0.06751 0.06719 -0.05919 0.16198 -0.16532 C 0.16302 -0.17179 0.16545 -0.17803 0.1651 -0.18451 C 0.16458 -0.19352 0.15399 -0.20693 0.14913 -0.20971 C 0.1309 -0.21988 0.09184 -0.22243 0.07622 -0.22451 C 0.00799 -0.22243 -0.10174 -0.24508 -0.15573 -0.16324 C -0.1691 -0.08139 -0.10625 -0.02173 -0.05399 -0.00046 C -0.03698 0.00648 -0.0191 0.00809 -0.00156 0.01226 C 0.06111 0.00393 0.14149 0.00948 0.19201 -0.05549 C 0.20868 -0.07699 0.21458 -0.09896 0.22378 -0.12532 C 0.22222 -0.14636 0.22378 -0.16832 0.2191 -0.18867 C 0.21545 -0.20485 0.19045 -0.23214 0.1809 -0.2393 C 0.14826 -0.26404 0.1158 -0.27075 0.07934 -0.27537 C 0.03038 -0.26751 0.02431 -0.27491 -0.00799 -0.23722 C -0.01719 -0.20994 -0.02083 -0.18682 -0.02378 -0.15699 C -0.01632 -0.07121 0.01024 0.00786 0.05243 0.07353 C 0.06024 0.08555 0.06771 0.0985 0.07778 0.10729 C 0.09635 0.12347 0.1158 0.12324 0.13646 0.12624 C 0.15174 0.11954 0.16997 0.11399 0.18247 0.09873 C 0.1967 0.08139 0.20365 0.05341 0.21111 0.03122 C 0.2158 -0.02173 0.22639 -0.11283 0.17778 -0.13803 C 0.17135 -0.1415 0.16406 -0.14081 0.15712 -0.14219 C 0.08559 -0.12578 0.02326 -0.09572 -0.03976 -0.04948 C -0.06476 -0.03098 -0.09392 -0.01919 -0.11424 0.00786 C -0.12326 0.01989 -0.14132 0.04393 -0.14132 0.04393 C -0.13819 0.05387 -0.13767 0.06613 -0.13177 0.07353 C -0.12656 0.08 -0.11823 0.08162 -0.11111 0.08185 C -0.0842 0.08301 -0.05712 0.07908 -0.03021 0.07769 C 0.03299 0.05318 0.10434 0.03145 0.16198 -0.01318 C 0.175 -0.02312 0.19149 -0.04624 0.20313 -0.06173 C 0.20156 -0.07029 0.20174 -0.07977 0.19844 -0.08717 C 0.19653 -0.09133 0.19236 -0.09248 0.18889 -0.09364 C 0.17483 -0.0978 0.16024 -0.09734 0.14601 -0.09988 C 0.07604 -0.09757 0.0151 -0.083 -0.05243 -0.05965 C -0.08194 -0.03907 -0.09705 -0.03306 -0.11111 0.00786 C -0.1066 0.08185 -0.04861 0.10867 -0.00312 0.1348 C 0.09271 0.1896 0.17483 0.20971 0.27778 0.2215 C 0.30781 0.21873 0.35347 0.22382 0.38247 0.19792 C 0.38906 0.19237 0.39201 0.18127 0.39688 0.17272 C 0.39097 0.14174 0.38906 0.1089 0.37934 0.07977 C 0.30851 -0.13087 0.12552 -0.22867 -0.03333 -0.26058 C -0.0809 -0.2541 -0.09653 -0.26982 -0.1158 -0.22243 C -0.11372 -0.20485 -0.11424 -0.18636 -0.10955 -0.16971 C -0.09531 -0.12 -0.03715 -0.06243 -0.00799 -0.03445 C 0.06354 0.03445 0.12431 0.06359 0.20799 0.09665 C 0.26979 0.09226 0.31493 0.11515 0.35712 0.05873 C 0.36406 0.04948 0.36667 0.03607 0.37135 0.02474 C 0.37431 -0.00462 0.3809 -0.04485 0.37309 -0.07468 C 0.36806 -0.09341 0.35816 -0.10936 0.34913 -0.12532 C 0.3033 -0.20555 0.24861 -0.21364 0.17778 -0.22243 C 0.08594 -0.21942 0.00538 -0.21225 -0.0842 -0.19283 C -0.11562 -0.17896 -0.15243 -0.16902 -0.17483 -0.13364 C -0.19253 -0.04878 -0.1092 -0.03954 -0.06979 -0.03029 C 0.01788 -0.03745 0.13958 -0.04601 0.20642 -0.13364 C 0.21632 -0.18058 0.17292 -0.18474 0.14757 -0.19075 C 0.12865 -0.19537 0.10955 -0.1993 0.09045 -0.20347 C -0.03767 -0.19676 -0.19219 -0.22196 -0.30799 -0.12532 C -0.35764 -0.01156 -0.21146 0.06798 -0.15573 0.09665 C -0.12344 0.11307 -0.09097 0.12994 -0.05712 0.13896 C -0.02691 0.14705 0.00417 0.14474 0.0349 0.14752 C 0.13524 0.12856 0.16024 0.15422 0.2191 0.08393 C 0.2283 0.07283 0.2349 0.05873 0.24288 0.04601 C 0.24444 0.03538 0.24861 0.02497 0.24757 0.01434 C 0.24531 -0.00693 0.2408 -0.02797 0.23333 -0.04693 C 0.21198 -0.10104 0.14844 -0.11075 0.10955 -0.11676 C -0.00069 -0.10659 -0.10833 -0.11144 -0.20642 -0.03861 C -0.24271 0.03746 -0.16667 0.09249 -0.12535 0.12208 C -0.03542 0.18659 0.05417 0.20879 0.15399 0.22775 C 0.19253 0.22497 0.23142 0.22497 0.26979 0.21942 C 0.28576 0.21688 0.28403 0.20994 0.28576 0.19584 C 0.2651 0.10335 0.16146 0.09318 0.10313 0.08833 C 0.05885 0.09041 0.03663 0.09526 -0.00312 0.12 C -0.00851 0.12694 -0.01545 0.13226 -0.0191 0.14104 C -0.02413 0.1533 -0.0184 0.18058 -0.01424 0.1896 C 0.0066 0.23561 0.04271 0.26983 0.07622 0.29549 C 0.11823 0.32786 0.25469 0.40486 0.29531 0.42428 C 0.30712 0.43006 0.5099 0.53156 0.5842 0.54497 C 0.53941 0.46451 0.46146 0.40902 0.39688 0.36509 C 0.19427 0.22705 0.02378 0.11931 -0.2 0.06497 C -0.21059 0.06636 -0.22153 0.06567 -0.23177 0.06913 C -0.25382 0.07653 -0.22865 0.12578 -0.22222 0.1348 C -0.19375 0.17457 -0.14931 0.19422 -0.10955 0.19792 C -0.09844 0.19723 -0.08733 0.19723 -0.07622 0.19584 C -0.07448 0.19584 -0.07014 0.19561 -0.07135 0.19376 C -0.07326 0.19145 -0.07674 0.19237 -0.07934 0.19168 C -0.09757 0.20139 -0.11892 0.19908 -0.13802 0.2 C -0.14271 0.2007 -0.16094 0.20578 -0.16667 0.19792 C -0.16806 0.1963 -0.16458 0.19376 -0.16354 0.19168 C -0.16094 0.17757 -0.15729 0.16231 -0.16823 0.15168 C -0.17066 0.14913 -0.17326 0.14682 -0.17622 0.14544 C -0.18351 0.14197 -0.19844 0.13688 -0.19844 0.13688 C -0.23021 0.13919 -0.23976 0.14104 -0.26354 0.16648 C -0.26649 0.17457 -0.27101 0.18474 -0.27135 0.19376 C -0.27361 0.24971 -0.21753 0.25434 -0.18733 0.25734 C -0.15764 0.25087 -0.13142 0.25018 -0.11267 0.21688 C -0.11476 0.2044 -0.11493 0.19098 -0.1191 0.17919 C -0.1224 0.16971 -0.13958 0.15445 -0.14601 0.1496 C -0.17049 0.13087 -0.19618 0.12578 -0.22378 0.12 C -0.29045 0.12185 -0.3191 0.1163 -0.36979 0.17064 C -0.3717 0.18382 -0.37552 0.19723 -0.37135 0.21087 C -0.34913 0.28231 -0.27083 0.28324 -0.22378 0.28902 C -0.19306 0.28601 -0.16024 0.29226 -0.1349 0.2659 C -0.125 0.23861 -0.15156 0.22705 -0.16667 0.2215 C -0.17726 0.21757 -0.19844 0.21087 -0.19844 0.21087 C -0.21528 0.21226 -0.23247 0.21064 -0.24913 0.21503 C -0.25486 0.21642 -0.26354 0.22775 -0.26354 0.22775 C -0.26545 0.23538 -0.26528 0.24694 -0.25868 0.2511 C -0.25417 0.25387 -0.24444 0.25734 -0.24444 0.25734 C -0.24392 0.25734 -0.22378 0.25989 -0.22222 0.24902 C -0.22153 0.24416 -0.22309 0.23908 -0.22378 0.23422 C -0.22413 0.23191 -0.22413 0.22937 -0.22535 0.22775 C -0.22899 0.22312 -0.23802 0.21688 -0.23802 0.21688 C -0.25833 0.22451 -0.26111 0.22243 -0.26667 0.24902 C -0.27083 0.30012 -0.25087 0.32809 -0.22066 0.35468 C -0.16632 0.40208 -0.10156 0.41873 -0.03802 0.42659 C -0.02222 0.42243 -0.00573 0.42081 0.00955 0.41387 C 0.02934 0.40486 0.03646 0.37781 0.04288 0.35468 C 0.03698 0.32046 0.03837 0.30428 0.02066 0.27838 C -0.02726 0.20925 -0.1092 0.2 -0.17483 0.19376 C -0.21215 0.19584 -0.22726 0.19006 -0.25243 0.22775 C -0.25312 0.23861 -0.2559 0.26775 -0.25243 0.27838 C -0.23038 0.34752 -0.16476 0.35584 -0.11753 0.36093 C -0.10538 0.35815 -0.09271 0.35746 -0.0809 0.3526 C -0.03837 0.33503 -0.01441 0.3022 0.01424 0.25942 C 0.02344 0.2259 0.03194 0.20255 0.03333 0.16648 C 0.03681 0.07723 -0.02656 0.01966 -0.0842 -0.00046 C -0.09913 -0.00578 -0.11493 -0.00624 -0.13021 -0.00902 C -0.22656 0.00624 -0.24965 0.0007 -0.32222 0.07145 C -0.32743 0.08278 -0.33455 0.09272 -0.33802 0.1052 C -0.34115 0.11653 -0.34132 0.12902 -0.34132 0.14104 C -0.34132 0.23977 -0.25486 0.2652 -0.19844 0.28255 C -0.16042 0.27908 -0.12187 0.28023 -0.0842 0.27214 C -0.01372 0.25711 0.04705 0.20162 0.06823 0.11145 C 0.06667 0.09387 0.06719 0.07561 0.06354 0.05873 C 0.05955 0.04046 0.04132 0.02405 0.02865 0.0185 C 0.01007 0.0289 0.0092 0.03353 0.00156 0.05873 C 0.00052 0.06867 -0.00208 0.07838 -0.00156 0.08833 C 0.00347 0.18012 0.08194 0.20278 0.1349 0.2215 C 0.19045 0.21411 0.20712 0.2296 0.24132 0.18752 C 0.24774 0.17966 0.25191 0.16925 0.25712 0.16023 C 0.2842 0.0444 0.17951 -0.04462 0.10642 -0.06173 C 0.08872 -0.06589 0.07049 -0.06474 0.05243 -0.06613 C 0.02014 -0.06127 -0.01285 -0.06104 -0.04444 -0.05133 C -0.08125 -0.04 -0.1092 -0.00231 -0.12865 0.03746 C -0.14149 0.11283 -0.11615 0.15283 -0.07135 0.19792 C -0.0217 0.24833 0.03177 0.28601 0.09358 0.29757 C 0.12813 0.28601 0.1375 0.29295 0.14913 0.2511 C 0.14965 0.24324 0.15122 0.23561 0.15087 0.22775 C 0.14948 0.18659 0.12274 0.1415 0.09358 0.13064 C 0.08785 0.13272 0.0816 0.13318 0.07622 0.13688 C 0.05573 0.15122 0.04306 0.20324 0.03646 0.22983 C 0.0375 0.2511 0.03576 0.27283 0.03976 0.29341 C 0.0474 0.33295 0.08038 0.33896 0.10469 0.34405 C 0.20417 0.31561 0.27743 0.29711 0.33021 0.17272 C 0.34132 0.09804 0.32639 0.04255 0.27465 0.01226 C 0.26406 0.01434 0.2526 0.01272 0.24288 0.0185 C 0.22969 0.02636 0.21944 0.0407 0.20799 0.05226 C 0.17569 0.08486 0.15174 0.1244 0.13333 0.17272 C 0.13003 0.2037 0.12431 0.22659 0.14913 0.24255 C 0.15365 0.24555 0.15868 0.24694 0.16354 0.24902 C 0.17569 0.24486 0.18819 0.24231 0.2 0.2363 C 0.24896 0.21156 0.28194 0.13457 0.29531 0.07145 C 0.29427 0.06081 0.29462 0.04971 0.29201 0.03954 C 0.28976 0.03075 0.27535 0.0289 0.26979 0.02705 C 0.22431 0.03145 0.2125 0.03538 0.16979 0.05434 C 0.1599 0.05873 0.14219 0.07006 0.13333 0.07769 C 0.12674 0.08347 0.11424 0.09665 0.11424 0.09665 C 0.11233 0.11191 0.11007 0.11515 0.12066 0.13064 C 0.12292 0.13387 0.13003 0.1348 0.13003 0.1348 C 0.14063 0.12555 0.13594 0.1126 0.13333 0.09665 C 0.13038 0.07885 0.12604 0.06243 0.11267 0.05665 C 0.10608 0.06266 0.09913 0.06266 0.09184 0.06705 C 0.07118 0.07977 0.05174 0.08902 0.02865 0.09249 C 0.01076 0.10266 -0.0191 0.11792 0.01111 0.07145 C 0.01632 0.06335 0.02413 0.05919 0.03021 0.05226 C 0.03854 0.04278 0.04549 0.03145 0.05399 0.02266 C 0.12101 -0.04624 0.05104 0.03792 0.1158 -0.03653 C 0.12205 -0.04393 0.12795 -0.05133 0.13333 -0.05965 C 0.13854 -0.06751 0.14757 -0.08508 0.14757 -0.08508 C 0.14705 -0.08786 0.14792 -0.09202 0.14601 -0.09364 C 0.14288 -0.09618 0.13872 -0.09572 0.1349 -0.09572 C 0.12326 -0.09572 0.11163 -0.09433 0.1 -0.09364 C 0.05885 -0.07722 0.01753 -0.06034 -0.02378 -0.04485 C -0.03941 -0.03907 -0.05556 -0.03584 -0.07135 -0.03029 C -0.08576 -0.02497 -0.09983 -0.0185 -0.11424 -0.01318 C -0.12778 -0.00809 -0.14219 -0.0067 -0.15573 -0.00046 C -0.15955 0.00139 -0.14705 -0.00162 -0.14288 -0.00254 C -0.10243 -0.01202 -0.13594 -0.00763 -0.09201 -0.0111 C -0.06875 -0.01711 -0.04549 -0.02081 -0.02222 -0.02589 C -0.01267 -0.02797 -0.00312 -0.02844 0.00642 -0.03029 C 0.01007 -0.03098 0.02101 -0.03376 0.01753 -0.03237 C 0.00816 -0.02774 -0.00156 -0.0252 -0.01111 -0.02173 C -0.02552 -0.01641 -0.03872 -0.00624 -0.05243 0.00162 C -0.07378 0.01364 -0.09618 0.02012 -0.11753 0.03122 C -0.10365 0.03561 -0.11649 0.0326 -0.09201 0.02913 C -0.06354 0.02497 -0.0349 0.02243 -0.00642 0.02058 C 0.03559 0.00833 0.07778 -0.00069 0.12066 -0.00485 C 0.11441 0.00023 0.10955 0.00763 0.10313 0.01226 C 0.06215 0.04116 0.03889 0.04833 -0.00469 0.06289 C -0.02622 0.07006 -0.04601 0.08023 -0.06823 0.08393 C -0.07031 0.08532 -0.07396 0.08532 -0.07465 0.08833 C -0.07517 0.09041 -0.07153 0.09041 -0.06979 0.09041 C -0.05451 0.08971 -0.03906 0.08786 -0.02378 0.08624 C -0.00573 0.0844 0.01215 0.08139 0.03021 0.07977 C -0.0441 0.12486 -0.12326 0.13919 -0.2 0.17272 C -0.21059 0.17734 -0.17778 0.16994 -0.16667 0.16856 C -0.11302 0.15052 -0.06424 0.1348 -0.00955 0.11145 C 0.01285 0.10197 0.04531 0.08948 0.06823 0.07561 C 0.07743 0.07006 0.09531 0.05665 0.09531 0.05665 C 0.09913 0.0407 0.09931 0.04648 0.07309 0.05434 C 0.05799 0.05873 0.04375 0.06682 0.02865 0.07145 C -0.01163 0.0837 -0.05226 0.09341 -0.09358 0.09665 C -0.0474 0.08648 -0.00017 0.08717 0.04601 0.07561 C 0.06215 0.07168 0.07517 0.06335 0.09045 0.05665 C 0.07674 0.05156 0.06128 0.0585 0.04757 0.06081 C 0.01997 0.06567 -0.00712 0.07122 -0.0349 0.07353 C -0.05556 0.07214 -0.07622 0.07098 -0.09687 0.06913 C -0.09948 0.0689 -0.10573 0.07029 -0.10469 0.06705 C -0.10295 0.06174 -0.09757 0.06104 -0.09358 0.05873 C -0.08628 0.05457 -0.07882 0.0511 -0.07135 0.04809 C -0.02969 0.03145 0.04323 0.0148 0.07934 -0.02381 C 0.07986 -0.02659 0.0816 -0.02936 0.0809 -0.03237 C 0.07969 -0.03699 0.06997 -0.03815 0.06823 -0.03861 C 0.06181 -0.04 0.05556 -0.04139 0.04913 -0.04277 C 0.00781 -0.04115 -0.03194 -0.03514 -0.07309 -0.03237 C -0.08212 -0.03098 -0.09097 -0.02936 -0.1 -0.02797 C -0.10521 -0.02728 -0.11059 -0.02705 -0.1158 -0.02589 C -0.11753 -0.02566 -0.12187 -0.02219 -0.12066 -0.02381 C -0.11441 -0.03237 -0.10469 -0.03191 -0.09687 -0.03445 C -0.07274 -0.04254 -0.04392 -0.05063 -0.02535 -0.07468 C -0.04635 -0.09688 -0.06667 -0.08416 -0.09687 -0.083 C -0.11215 -0.08231 -0.1276 -0.08162 -0.14288 -0.08092 C -0.15087 -0.07954 -0.15868 -0.07676 -0.16667 -0.07676 C -0.17049 -0.07676 -0.1816 -0.08 -0.17778 -0.08092 C -0.16163 -0.08462 -0.12865 -0.08508 -0.12865 -0.08508 C -0.10399 -0.09087 -0.07865 -0.09318 -0.05399 -0.09988 C -0.00538 -0.11306 -0.05955 -0.10127 -0.02535 -0.10844 C -0.04201 -0.1156 -0.06667 -0.10636 -0.0842 -0.10404 C -0.08941 -0.10266 -0.09479 -0.10104 -0.1 -0.09988 C -0.10365 -0.09896 -0.11476 -0.09665 -0.11111 -0.0978 C -0.09635 -0.10266 -0.08142 -0.10266 -0.06667 -0.10613 C -0.05799 -0.10821 -0.04983 -0.11214 -0.04132 -0.11468 C -0.03229 -0.11722 -0.02326 -0.11792 -0.01424 -0.12092 C -0.00903 -0.11954 -0.00347 -0.1193 0.00156 -0.11676 C 0.00365 -0.1156 0.00642 -0.11352 0.00642 -0.11052 C 0.00642 -0.10821 0.00313 -0.11191 0.00156 -0.1126 C 0.00052 -0.11468 -0.00156 -0.11884 -0.00156 -0.11884 " pathEditMode="relative" ptsTypes="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A">
                                      <p:cBhvr>
                                        <p:cTn id="6" dur="20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17999">
              <a:schemeClr val="bg1">
                <a:lumMod val="95000"/>
              </a:schemeClr>
            </a:gs>
            <a:gs pos="36000">
              <a:schemeClr val="accent4">
                <a:lumMod val="50000"/>
              </a:schemeClr>
            </a:gs>
            <a:gs pos="61000">
              <a:schemeClr val="accent6">
                <a:lumMod val="75000"/>
              </a:schemeClr>
            </a:gs>
            <a:gs pos="82001">
              <a:schemeClr val="accent3">
                <a:lumMod val="60000"/>
                <a:lumOff val="40000"/>
              </a:schemeClr>
            </a:gs>
            <a:gs pos="100000">
              <a:srgbClr val="002060"/>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1371600" y="0"/>
            <a:ext cx="6553200" cy="1754326"/>
          </a:xfrm>
          <a:prstGeom prst="rect">
            <a:avLst/>
          </a:prstGeom>
          <a:noFill/>
        </p:spPr>
        <p:txBody>
          <a:bodyPr wrap="squar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X is </a:t>
            </a: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for xenia water district</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TextBox 2"/>
          <p:cNvSpPr txBox="1"/>
          <p:nvPr/>
        </p:nvSpPr>
        <p:spPr>
          <a:xfrm>
            <a:off x="457200" y="2590800"/>
            <a:ext cx="2971800" cy="2862322"/>
          </a:xfrm>
          <a:prstGeom prst="rect">
            <a:avLst/>
          </a:prstGeom>
          <a:noFill/>
        </p:spPr>
        <p:txBody>
          <a:bodyPr wrap="square" rtlCol="0">
            <a:spAutoFit/>
          </a:bodyPr>
          <a:lstStyle/>
          <a:p>
            <a:r>
              <a:rPr lang="en-US" dirty="0" smtClean="0"/>
              <a:t>The drought of 1977 forced landowners east of Woodward to explore new water service options after their private wells went dry. These individuals obtained an FnHa loan in 1978 and received funding to make their endeavor possible in 1981. </a:t>
            </a:r>
            <a:endParaRPr lang="en-US" dirty="0"/>
          </a:p>
        </p:txBody>
      </p:sp>
      <p:pic>
        <p:nvPicPr>
          <p:cNvPr id="4098" name="Picture 2" descr="http://media.trb.com/media/alternatethumbnails/story/2010-10/56947382-21065842.jpg"/>
          <p:cNvPicPr>
            <a:picLocks noChangeAspect="1" noChangeArrowheads="1"/>
          </p:cNvPicPr>
          <p:nvPr/>
        </p:nvPicPr>
        <p:blipFill>
          <a:blip r:embed="rId2" cstate="print"/>
          <a:srcRect/>
          <a:stretch>
            <a:fillRect/>
          </a:stretch>
        </p:blipFill>
        <p:spPr bwMode="auto">
          <a:xfrm>
            <a:off x="3581400" y="2514600"/>
            <a:ext cx="5029200" cy="3581400"/>
          </a:xfrm>
          <a:prstGeom prst="rect">
            <a:avLst/>
          </a:prstGeom>
          <a:noFill/>
        </p:spPr>
      </p:pic>
    </p:spTree>
  </p:cSld>
  <p:clrMapOvr>
    <a:masterClrMapping/>
  </p:clrMapOvr>
  <p:transition spd="slow" advClick="0" advTm="9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4" fill="hold" grpId="0" nodeType="clickEffect">
                                  <p:stCondLst>
                                    <p:cond delay="0"/>
                                  </p:stCondLst>
                                  <p:childTnLst>
                                    <p:animEffect transition="out" filter="slide(fromBottom)">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0" nodeType="clickEffect">
                                  <p:stCondLst>
                                    <p:cond delay="0"/>
                                  </p:stCondLst>
                                  <p:childTnLst>
                                    <p:animEffect transition="out" filter="box(in)">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2362200" y="0"/>
            <a:ext cx="3994299"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Y is </a:t>
            </a: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for </a:t>
            </a:r>
            <a:r>
              <a:rPr lang="en-US" sz="54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Yetter</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TextBox 2"/>
          <p:cNvSpPr txBox="1"/>
          <p:nvPr/>
        </p:nvSpPr>
        <p:spPr>
          <a:xfrm>
            <a:off x="381000" y="1371600"/>
            <a:ext cx="3886200" cy="1754326"/>
          </a:xfrm>
          <a:prstGeom prst="rect">
            <a:avLst/>
          </a:prstGeom>
          <a:noFill/>
        </p:spPr>
        <p:txBody>
          <a:bodyPr wrap="square" rtlCol="0">
            <a:spAutoFit/>
          </a:bodyPr>
          <a:lstStyle/>
          <a:p>
            <a:r>
              <a:rPr lang="en-US" dirty="0" smtClean="0"/>
              <a:t>In the city the population was spread out of which 22%2 had children under the age of 18 living with them, 33%3 were married couples living , 11%1 had a female house holder with them with no husband present.</a:t>
            </a:r>
            <a:endParaRPr lang="en-US" dirty="0"/>
          </a:p>
        </p:txBody>
      </p:sp>
      <p:pic>
        <p:nvPicPr>
          <p:cNvPr id="3074" name="Picture 2" descr="http://upload.wikimedia.org/wikipedia/commons/4/4d/IAMap-doton-Yetter.PNG"/>
          <p:cNvPicPr>
            <a:picLocks noChangeAspect="1" noChangeArrowheads="1"/>
          </p:cNvPicPr>
          <p:nvPr/>
        </p:nvPicPr>
        <p:blipFill>
          <a:blip r:embed="rId2" cstate="print"/>
          <a:srcRect/>
          <a:stretch>
            <a:fillRect/>
          </a:stretch>
        </p:blipFill>
        <p:spPr bwMode="auto">
          <a:xfrm>
            <a:off x="1143000" y="3581400"/>
            <a:ext cx="6515100" cy="2914651"/>
          </a:xfrm>
          <a:prstGeom prst="rect">
            <a:avLst/>
          </a:prstGeom>
          <a:noFill/>
        </p:spPr>
      </p:pic>
    </p:spTree>
  </p:cSld>
  <p:clrMapOvr>
    <a:masterClrMapping/>
  </p:clrMapOvr>
  <p:transition spd="slow" advClick="0" advTm="9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path" presetSubtype="0" accel="50000" decel="50000" fill="hold" grpId="0" nodeType="clickEffect">
                                  <p:stCondLst>
                                    <p:cond delay="0"/>
                                  </p:stCondLst>
                                  <p:childTnLst>
                                    <p:animMotion origin="layout" path="M 0 0  C 0.012 -0.02398  0.033 -0.05863  0.058 -0.05863  C 0.095 -0.05863  0.125 -0.02265  0.125 0.02265  C 0.125 0.03731  0.122 0.05063  0.116 0.06262  C 0.117 0.06262  0 0.2425  0 0.24383  C 0 0.2425  -0.117 0.06262  -0.116 0.06262  C -0.122 0.05063  -0.125 0.03731  -0.125 0.02265  C -0.125 -0.02265  -0.095 -0.05863  -0.057 -0.05863  C -0.033 -0.05863  -0.012 -0.02398  0 0  Z" pathEditMode="relative" ptsTypes="">
                                      <p:cBhvr>
                                        <p:cTn id="11"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13000">
              <a:srgbClr val="FF0000"/>
            </a:gs>
            <a:gs pos="28000">
              <a:srgbClr val="FF0000"/>
            </a:gs>
            <a:gs pos="42999">
              <a:schemeClr val="tx1">
                <a:lumMod val="95000"/>
                <a:lumOff val="5000"/>
              </a:schemeClr>
            </a:gs>
            <a:gs pos="58000">
              <a:schemeClr val="tx1"/>
            </a:gs>
            <a:gs pos="72000">
              <a:srgbClr val="0047FF"/>
            </a:gs>
            <a:gs pos="87000">
              <a:schemeClr val="accent6">
                <a:lumMod val="75000"/>
              </a:schemeClr>
            </a:gs>
            <a:gs pos="100000">
              <a:srgbClr val="7030A0"/>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1981200" y="0"/>
            <a:ext cx="5222199"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Z is </a:t>
            </a: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for Zearing</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TextBox 2"/>
          <p:cNvSpPr txBox="1"/>
          <p:nvPr/>
        </p:nvSpPr>
        <p:spPr>
          <a:xfrm>
            <a:off x="1219200" y="1143000"/>
            <a:ext cx="6096000" cy="1200329"/>
          </a:xfrm>
          <a:prstGeom prst="rect">
            <a:avLst/>
          </a:prstGeom>
          <a:noFill/>
        </p:spPr>
        <p:txBody>
          <a:bodyPr wrap="square" rtlCol="0">
            <a:spAutoFit/>
          </a:bodyPr>
          <a:lstStyle/>
          <a:p>
            <a:r>
              <a:rPr lang="en-US" dirty="0" smtClean="0"/>
              <a:t>Zearing was formed out of Lincoln township, being founded on October 17,1881 and incorporated on February 6, 1883 . It was named for William Mitchell Zearing, a judge from Chicago who donated a bell to the first church in the community.   </a:t>
            </a:r>
            <a:endParaRPr lang="en-US" dirty="0"/>
          </a:p>
        </p:txBody>
      </p:sp>
      <p:pic>
        <p:nvPicPr>
          <p:cNvPr id="2050" name="Picture 2" descr="http://www.bestplaces.net/images/city/Zearing_IA.gif"/>
          <p:cNvPicPr>
            <a:picLocks noChangeAspect="1" noChangeArrowheads="1"/>
          </p:cNvPicPr>
          <p:nvPr/>
        </p:nvPicPr>
        <p:blipFill>
          <a:blip r:embed="rId2" cstate="print"/>
          <a:srcRect/>
          <a:stretch>
            <a:fillRect/>
          </a:stretch>
        </p:blipFill>
        <p:spPr bwMode="auto">
          <a:xfrm>
            <a:off x="1295400" y="3200400"/>
            <a:ext cx="5791200" cy="3048000"/>
          </a:xfrm>
          <a:prstGeom prst="rect">
            <a:avLst/>
          </a:prstGeom>
          <a:noFill/>
        </p:spPr>
      </p:pic>
    </p:spTree>
  </p:cSld>
  <p:clrMapOvr>
    <a:masterClrMapping/>
  </p:clrMapOvr>
  <p:transition spd="slow" advClick="0" advTm="9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grpId="0" nodeType="clickEffect">
                                  <p:stCondLst>
                                    <p:cond delay="0"/>
                                  </p:stCondLst>
                                  <p:childTnLst>
                                    <p:animClr clrSpc="rgb">
                                      <p:cBhvr override="childStyle">
                                        <p:cTn id="11" dur="100" fill="hold"/>
                                        <p:tgtEl>
                                          <p:spTgt spid="3"/>
                                        </p:tgtEl>
                                        <p:attrNameLst>
                                          <p:attrName>style.color</p:attrName>
                                        </p:attrNameLst>
                                      </p:cBhvr>
                                      <p:to>
                                        <a:schemeClr val="accent2"/>
                                      </p:to>
                                    </p:animClr>
                                    <p:animClr clrSpc="rgb">
                                      <p:cBhvr>
                                        <p:cTn id="12" dur="100" fill="hold"/>
                                        <p:tgtEl>
                                          <p:spTgt spid="3"/>
                                        </p:tgtEl>
                                        <p:attrNameLst>
                                          <p:attrName>fillcolor</p:attrName>
                                        </p:attrNameLst>
                                      </p:cBhvr>
                                      <p:to>
                                        <a:schemeClr val="accent2"/>
                                      </p:to>
                                    </p:animClr>
                                    <p:set>
                                      <p:cBhvr>
                                        <p:cTn id="13" dur="100" fill="hold"/>
                                        <p:tgtEl>
                                          <p:spTgt spid="3"/>
                                        </p:tgtEl>
                                        <p:attrNameLst>
                                          <p:attrName>fill.type</p:attrName>
                                        </p:attrNameLst>
                                      </p:cBhvr>
                                      <p:to>
                                        <p:strVal val="solid"/>
                                      </p:to>
                                    </p:set>
                                    <p:set>
                                      <p:cBhvr>
                                        <p:cTn id="14" dur="100" fill="hold"/>
                                        <p:tgtEl>
                                          <p:spTgt spid="3"/>
                                        </p:tgtEl>
                                        <p:attrNameLst>
                                          <p:attrName>fill.on</p:attrName>
                                        </p:attrNameLst>
                                      </p:cBhvr>
                                      <p:to>
                                        <p:strVal val="true"/>
                                      </p:to>
                                    </p:set>
                                    <p:animRot by="120000">
                                      <p:cBhvr>
                                        <p:cTn id="15" dur="100" fill="hold">
                                          <p:stCondLst>
                                            <p:cond delay="0"/>
                                          </p:stCondLst>
                                        </p:cTn>
                                        <p:tgtEl>
                                          <p:spTgt spid="3"/>
                                        </p:tgtEl>
                                        <p:attrNameLst>
                                          <p:attrName>r</p:attrName>
                                        </p:attrNameLst>
                                      </p:cBhvr>
                                    </p:animRot>
                                    <p:animRot by="-240000">
                                      <p:cBhvr>
                                        <p:cTn id="16" dur="200" fill="hold">
                                          <p:stCondLst>
                                            <p:cond delay="200"/>
                                          </p:stCondLst>
                                        </p:cTn>
                                        <p:tgtEl>
                                          <p:spTgt spid="3"/>
                                        </p:tgtEl>
                                        <p:attrNameLst>
                                          <p:attrName>r</p:attrName>
                                        </p:attrNameLst>
                                      </p:cBhvr>
                                    </p:animRot>
                                    <p:animRot by="240000">
                                      <p:cBhvr>
                                        <p:cTn id="17" dur="200" fill="hold">
                                          <p:stCondLst>
                                            <p:cond delay="400"/>
                                          </p:stCondLst>
                                        </p:cTn>
                                        <p:tgtEl>
                                          <p:spTgt spid="3"/>
                                        </p:tgtEl>
                                        <p:attrNameLst>
                                          <p:attrName>r</p:attrName>
                                        </p:attrNameLst>
                                      </p:cBhvr>
                                    </p:animRot>
                                    <p:animRot by="-240000">
                                      <p:cBhvr>
                                        <p:cTn id="18" dur="200" fill="hold">
                                          <p:stCondLst>
                                            <p:cond delay="600"/>
                                          </p:stCondLst>
                                        </p:cTn>
                                        <p:tgtEl>
                                          <p:spTgt spid="3"/>
                                        </p:tgtEl>
                                        <p:attrNameLst>
                                          <p:attrName>r</p:attrName>
                                        </p:attrNameLst>
                                      </p:cBhvr>
                                    </p:animRot>
                                    <p:animRot by="120000">
                                      <p:cBhvr>
                                        <p:cTn id="19"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3000">
              <a:schemeClr val="bg1"/>
            </a:gs>
            <a:gs pos="21001">
              <a:srgbClr val="FF0000"/>
            </a:gs>
            <a:gs pos="63000">
              <a:schemeClr val="bg1"/>
            </a:gs>
            <a:gs pos="67000">
              <a:schemeClr val="tx2">
                <a:lumMod val="60000"/>
                <a:lumOff val="40000"/>
              </a:schemeClr>
            </a:gs>
            <a:gs pos="69000">
              <a:srgbClr val="002060"/>
            </a:gs>
            <a:gs pos="82001">
              <a:srgbClr val="7030A0"/>
            </a:gs>
            <a:gs pos="100000">
              <a:schemeClr val="accent2"/>
            </a:gs>
          </a:gsLst>
          <a:lin ang="27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2895600" y="1371600"/>
            <a:ext cx="269176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END</a:t>
            </a:r>
          </a:p>
        </p:txBody>
      </p:sp>
      <p:sp>
        <p:nvSpPr>
          <p:cNvPr id="3" name="TextBox 2"/>
          <p:cNvSpPr txBox="1"/>
          <p:nvPr/>
        </p:nvSpPr>
        <p:spPr>
          <a:xfrm rot="19678115">
            <a:off x="-48028" y="937622"/>
            <a:ext cx="1917616" cy="369332"/>
          </a:xfrm>
          <a:prstGeom prst="rect">
            <a:avLst/>
          </a:prstGeom>
          <a:noFill/>
        </p:spPr>
        <p:txBody>
          <a:bodyPr wrap="square" rtlCol="0">
            <a:spAutoFit/>
          </a:bodyPr>
          <a:lstStyle/>
          <a:p>
            <a:r>
              <a:rPr lang="en-US" dirty="0" smtClean="0"/>
              <a:t>Adam Mander</a:t>
            </a:r>
          </a:p>
        </p:txBody>
      </p:sp>
    </p:spTree>
  </p:cSld>
  <p:clrMapOvr>
    <a:masterClrMapping/>
  </p:clrMapOvr>
  <p:transition spd="slow" advClick="0" advTm="9000">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gs>
            <a:gs pos="25000">
              <a:schemeClr val="bg1"/>
            </a:gs>
            <a:gs pos="50000">
              <a:srgbClr val="FF0000"/>
            </a:gs>
            <a:gs pos="75000">
              <a:srgbClr val="FFFF00"/>
            </a:gs>
            <a:gs pos="100000">
              <a:schemeClr val="accent6">
                <a:lumMod val="20000"/>
                <a:lumOff val="80000"/>
              </a:schemeClr>
            </a:gs>
          </a:gsLst>
          <a:lin ang="8100000" scaled="1"/>
          <a:tileRect/>
        </a:gradFill>
        <a:effectLst/>
      </p:bgPr>
    </p:bg>
    <p:spTree>
      <p:nvGrpSpPr>
        <p:cNvPr id="1" name=""/>
        <p:cNvGrpSpPr/>
        <p:nvPr/>
      </p:nvGrpSpPr>
      <p:grpSpPr>
        <a:xfrm>
          <a:off x="0" y="0"/>
          <a:ext cx="0" cy="0"/>
          <a:chOff x="0" y="0"/>
          <a:chExt cx="0" cy="0"/>
        </a:xfrm>
      </p:grpSpPr>
      <p:sp>
        <p:nvSpPr>
          <p:cNvPr id="2" name="Rectangle 1"/>
          <p:cNvSpPr/>
          <p:nvPr/>
        </p:nvSpPr>
        <p:spPr>
          <a:xfrm rot="20328006">
            <a:off x="89984" y="-35479"/>
            <a:ext cx="2274533" cy="175432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lgerian" pitchFamily="82" charset="0"/>
                <a:ea typeface="Batang" pitchFamily="18" charset="-127"/>
              </a:rPr>
              <a:t>B Is </a:t>
            </a:r>
            <a:r>
              <a:rPr lang="en-US"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lgerian" pitchFamily="82" charset="0"/>
                <a:ea typeface="BatangChe" pitchFamily="49" charset="-127"/>
              </a:rPr>
              <a:t>For</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lgerian" pitchFamily="82" charset="0"/>
              <a:ea typeface="BatangChe" pitchFamily="49" charset="-127"/>
            </a:endParaRPr>
          </a:p>
        </p:txBody>
      </p:sp>
      <p:sp>
        <p:nvSpPr>
          <p:cNvPr id="4" name="TextBox 3"/>
          <p:cNvSpPr txBox="1"/>
          <p:nvPr/>
        </p:nvSpPr>
        <p:spPr>
          <a:xfrm>
            <a:off x="3048000" y="1143000"/>
            <a:ext cx="3657600" cy="2585323"/>
          </a:xfrm>
          <a:prstGeom prst="rect">
            <a:avLst/>
          </a:prstGeom>
          <a:noFill/>
        </p:spPr>
        <p:txBody>
          <a:bodyPr wrap="square" rtlCol="0">
            <a:spAutoFit/>
          </a:bodyPr>
          <a:lstStyle/>
          <a:p>
            <a:pPr marL="342900" indent="-342900"/>
            <a:r>
              <a:rPr lang="en-US" dirty="0" smtClean="0"/>
              <a:t>1.Black Hawk was born in 1832.</a:t>
            </a:r>
          </a:p>
          <a:p>
            <a:pPr marL="342900" indent="-342900"/>
            <a:r>
              <a:rPr lang="en-US" dirty="0" smtClean="0"/>
              <a:t>2.He  died in 1903.</a:t>
            </a:r>
          </a:p>
          <a:p>
            <a:pPr marL="342900" indent="-342900"/>
            <a:r>
              <a:rPr lang="en-US" dirty="0" smtClean="0"/>
              <a:t>When Chief Black Hawk was very young he became brave. Black Hawk was a War Chief who led his Sauk tribe to war. Black Hawk went to prison for fighting for his land in Iowa. He refused to give in without a fight.</a:t>
            </a:r>
            <a:endParaRPr lang="en-US" dirty="0"/>
          </a:p>
        </p:txBody>
      </p:sp>
      <p:pic>
        <p:nvPicPr>
          <p:cNvPr id="26626" name="Picture 2" descr="http://www.sheppardsoftware.com/usaweb/Images/iowa_loc_blackhawk.jpg"/>
          <p:cNvPicPr>
            <a:picLocks noChangeAspect="1" noChangeArrowheads="1"/>
          </p:cNvPicPr>
          <p:nvPr/>
        </p:nvPicPr>
        <p:blipFill>
          <a:blip r:embed="rId2" cstate="print"/>
          <a:srcRect/>
          <a:stretch>
            <a:fillRect/>
          </a:stretch>
        </p:blipFill>
        <p:spPr bwMode="auto">
          <a:xfrm>
            <a:off x="381000" y="3048000"/>
            <a:ext cx="2114550" cy="2562225"/>
          </a:xfrm>
          <a:prstGeom prst="rect">
            <a:avLst/>
          </a:prstGeom>
          <a:noFill/>
        </p:spPr>
      </p:pic>
    </p:spTree>
  </p:cSld>
  <p:clrMapOvr>
    <a:masterClrMapping/>
  </p:clrMapOvr>
  <p:transition spd="slow" advClick="0" advTm="9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0000"/>
                <a:lumOff val="40000"/>
              </a:schemeClr>
            </a:gs>
            <a:gs pos="16000">
              <a:schemeClr val="bg1">
                <a:lumMod val="50000"/>
              </a:schemeClr>
            </a:gs>
            <a:gs pos="47000">
              <a:schemeClr val="accent6">
                <a:lumMod val="75000"/>
              </a:schemeClr>
            </a:gs>
            <a:gs pos="60001">
              <a:srgbClr val="FF0000"/>
            </a:gs>
            <a:gs pos="71001">
              <a:schemeClr val="accent4">
                <a:lumMod val="75000"/>
              </a:schemeClr>
            </a:gs>
            <a:gs pos="81000">
              <a:srgbClr val="FFFF00"/>
            </a:gs>
            <a:gs pos="100000">
              <a:schemeClr val="bg1"/>
            </a:gs>
          </a:gsLst>
          <a:lin ang="135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228600" y="152400"/>
            <a:ext cx="2253694"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 Is For</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TextBox 3"/>
          <p:cNvSpPr txBox="1"/>
          <p:nvPr/>
        </p:nvSpPr>
        <p:spPr>
          <a:xfrm>
            <a:off x="4191000" y="838200"/>
            <a:ext cx="4038600" cy="2308324"/>
          </a:xfrm>
          <a:prstGeom prst="rect">
            <a:avLst/>
          </a:prstGeom>
          <a:noFill/>
        </p:spPr>
        <p:txBody>
          <a:bodyPr wrap="square" rtlCol="0">
            <a:spAutoFit/>
          </a:bodyPr>
          <a:lstStyle/>
          <a:p>
            <a:r>
              <a:rPr lang="en-US" dirty="0" smtClean="0"/>
              <a:t>                        Cardiff Giant</a:t>
            </a:r>
          </a:p>
          <a:p>
            <a:r>
              <a:rPr lang="en-US" dirty="0" smtClean="0"/>
              <a:t>He was very famous in the hoaxes of the united states history. he was 10 feet tall.  He was created  of a New York tobacconist named George Hull. He was an atheist. He decided to create the  giant after an argument at a Methodist.</a:t>
            </a:r>
          </a:p>
          <a:p>
            <a:endParaRPr lang="en-US" dirty="0"/>
          </a:p>
        </p:txBody>
      </p:sp>
      <p:pic>
        <p:nvPicPr>
          <p:cNvPr id="25602" name="Picture 2" descr="http://t1.gstatic.com/images?q=tbn:ANd9GcS93aoJzX5DoSIP7TvZMSH_Bu8te1_gdf2_gRofLiaNbGswtVippw"/>
          <p:cNvPicPr>
            <a:picLocks noChangeAspect="1" noChangeArrowheads="1"/>
          </p:cNvPicPr>
          <p:nvPr/>
        </p:nvPicPr>
        <p:blipFill>
          <a:blip r:embed="rId2" cstate="print"/>
          <a:srcRect/>
          <a:stretch>
            <a:fillRect/>
          </a:stretch>
        </p:blipFill>
        <p:spPr bwMode="auto">
          <a:xfrm>
            <a:off x="609600" y="1828800"/>
            <a:ext cx="3124200" cy="3124200"/>
          </a:xfrm>
          <a:prstGeom prst="rect">
            <a:avLst/>
          </a:prstGeom>
          <a:noFill/>
        </p:spPr>
      </p:pic>
    </p:spTree>
  </p:cSld>
  <p:clrMapOvr>
    <a:masterClrMapping/>
  </p:clrMapOvr>
  <p:transition spd="slow" advClick="0" advTm="9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3000">
              <a:srgbClr val="FF0000"/>
            </a:gs>
            <a:gs pos="28000">
              <a:schemeClr val="accent2">
                <a:lumMod val="50000"/>
              </a:schemeClr>
            </a:gs>
            <a:gs pos="42999">
              <a:srgbClr val="C00000"/>
            </a:gs>
            <a:gs pos="58000">
              <a:schemeClr val="accent6">
                <a:lumMod val="75000"/>
              </a:schemeClr>
            </a:gs>
            <a:gs pos="72000">
              <a:srgbClr val="FFA800"/>
            </a:gs>
            <a:gs pos="87000">
              <a:schemeClr val="bg1"/>
            </a:gs>
            <a:gs pos="100000">
              <a:schemeClr val="bg1">
                <a:lumMod val="50000"/>
              </a:schemeClr>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Rectangle 1"/>
          <p:cNvSpPr/>
          <p:nvPr/>
        </p:nvSpPr>
        <p:spPr>
          <a:xfrm>
            <a:off x="2046500" y="2967335"/>
            <a:ext cx="184730"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haroni" pitchFamily="2" charset="-79"/>
              <a:cs typeface="Aharoni" pitchFamily="2" charset="-79"/>
            </a:endParaRPr>
          </a:p>
        </p:txBody>
      </p:sp>
      <p:sp>
        <p:nvSpPr>
          <p:cNvPr id="3" name="Rectangle 2"/>
          <p:cNvSpPr/>
          <p:nvPr/>
        </p:nvSpPr>
        <p:spPr>
          <a:xfrm>
            <a:off x="228602" y="228600"/>
            <a:ext cx="2322624" cy="2585323"/>
          </a:xfrm>
          <a:prstGeom prst="rect">
            <a:avLst/>
          </a:prstGeom>
          <a:noFill/>
        </p:spPr>
        <p:txBody>
          <a:bodyPr wrap="none" lIns="91440" tIns="45720" rIns="91440" bIns="45720">
            <a:spAutoFit/>
          </a:bodyPr>
          <a:lstStyle/>
          <a:p>
            <a:pPr algn="ctr"/>
            <a:r>
              <a:rPr 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D Is For</a:t>
            </a:r>
          </a:p>
          <a:p>
            <a:pPr algn="ctr"/>
            <a:r>
              <a:rPr 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Dodge</a:t>
            </a:r>
          </a:p>
          <a:p>
            <a:pPr algn="ctr"/>
            <a:r>
              <a:rPr 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House.</a:t>
            </a:r>
          </a:p>
        </p:txBody>
      </p:sp>
      <p:sp>
        <p:nvSpPr>
          <p:cNvPr id="4" name="TextBox 3"/>
          <p:cNvSpPr txBox="1"/>
          <p:nvPr/>
        </p:nvSpPr>
        <p:spPr>
          <a:xfrm>
            <a:off x="3048000" y="533400"/>
            <a:ext cx="4191000" cy="2308324"/>
          </a:xfrm>
          <a:prstGeom prst="rect">
            <a:avLst/>
          </a:prstGeom>
          <a:noFill/>
        </p:spPr>
        <p:txBody>
          <a:bodyPr wrap="square" rtlCol="0">
            <a:spAutoFit/>
          </a:bodyPr>
          <a:lstStyle/>
          <a:p>
            <a:r>
              <a:rPr lang="en-US" dirty="0" smtClean="0"/>
              <a:t>                        Dodge house </a:t>
            </a:r>
          </a:p>
          <a:p>
            <a:r>
              <a:rPr lang="en-US" dirty="0" smtClean="0"/>
              <a:t>Grenville Dodge worked for the Union Pacific Railroad. His wife started the construction on their house in Council Bluffs, IA. The mansion cost $35,000 dollars . It has 14 rooms and 3 stories. he died in January  3,1916, from cancer, he was 84 years old .</a:t>
            </a:r>
            <a:endParaRPr lang="en-US" dirty="0"/>
          </a:p>
        </p:txBody>
      </p:sp>
      <p:pic>
        <p:nvPicPr>
          <p:cNvPr id="24578" name="Picture 2" descr="http://www.willhiteweb.com/tourism/iowa/dodge_house.jpg"/>
          <p:cNvPicPr>
            <a:picLocks noChangeAspect="1" noChangeArrowheads="1"/>
          </p:cNvPicPr>
          <p:nvPr/>
        </p:nvPicPr>
        <p:blipFill>
          <a:blip r:embed="rId2" cstate="print"/>
          <a:srcRect/>
          <a:stretch>
            <a:fillRect/>
          </a:stretch>
        </p:blipFill>
        <p:spPr bwMode="auto">
          <a:xfrm>
            <a:off x="3962400" y="3276600"/>
            <a:ext cx="4324350" cy="2819400"/>
          </a:xfrm>
          <a:prstGeom prst="rect">
            <a:avLst/>
          </a:prstGeom>
          <a:noFill/>
        </p:spPr>
      </p:pic>
    </p:spTree>
  </p:cSld>
  <p:clrMapOvr>
    <a:masterClrMapping/>
  </p:clrMapOvr>
  <p:transition spd="slow" advClick="0" advTm="9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mph" presetSubtype="0" fill="hold" grpId="0" nodeType="clickEffect">
                                  <p:stCondLst>
                                    <p:cond delay="0"/>
                                  </p:stCondLst>
                                  <p:childTnLst>
                                    <p:animScale>
                                      <p:cBhvr>
                                        <p:cTn id="24"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200"/>
            </a:gs>
            <a:gs pos="45000">
              <a:srgbClr val="FF7A00"/>
            </a:gs>
            <a:gs pos="70000">
              <a:srgbClr val="FF0300"/>
            </a:gs>
            <a:gs pos="100000">
              <a:srgbClr val="4D0808"/>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Rectangle 1"/>
          <p:cNvSpPr/>
          <p:nvPr/>
        </p:nvSpPr>
        <p:spPr>
          <a:xfrm>
            <a:off x="1295400" y="5410200"/>
            <a:ext cx="6885475" cy="923330"/>
          </a:xfrm>
          <a:prstGeom prst="rect">
            <a:avLst/>
          </a:prstGeom>
          <a:noFill/>
        </p:spPr>
        <p:txBody>
          <a:bodyPr wrap="none" lIns="91440" tIns="45720" rIns="91440" bIns="45720">
            <a:spAutoFit/>
          </a:bodyPr>
          <a:lstStyle/>
          <a:p>
            <a:pPr algn="ctr"/>
            <a:r>
              <a:rPr lang="en-US"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E is for Thomas Edison </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4" name="TextBox 3"/>
          <p:cNvSpPr txBox="1"/>
          <p:nvPr/>
        </p:nvSpPr>
        <p:spPr>
          <a:xfrm>
            <a:off x="4343400" y="990600"/>
            <a:ext cx="4800600" cy="1754326"/>
          </a:xfrm>
          <a:prstGeom prst="rect">
            <a:avLst/>
          </a:prstGeom>
          <a:noFill/>
        </p:spPr>
        <p:txBody>
          <a:bodyPr wrap="square" rtlCol="0">
            <a:spAutoFit/>
          </a:bodyPr>
          <a:lstStyle/>
          <a:p>
            <a:r>
              <a:rPr lang="en-US" dirty="0" smtClean="0"/>
              <a:t>                            Thomas Edison</a:t>
            </a:r>
          </a:p>
          <a:p>
            <a:r>
              <a:rPr lang="en-US" dirty="0" smtClean="0"/>
              <a:t>Thomas Edison had three children: Madeline Edison (1888-1979),Charles Edison(1890-1969),(1898-1937). Thomas Edison lived until (1847-1937)</a:t>
            </a:r>
          </a:p>
          <a:p>
            <a:endParaRPr lang="en-US" dirty="0"/>
          </a:p>
        </p:txBody>
      </p:sp>
      <p:pic>
        <p:nvPicPr>
          <p:cNvPr id="23554" name="Picture 2" descr="File:Milan Ohio Thomas Edison Birthplace.jpg">
            <a:hlinkClick r:id="rId2"/>
          </p:cNvPr>
          <p:cNvPicPr>
            <a:picLocks noChangeAspect="1" noChangeArrowheads="1"/>
          </p:cNvPicPr>
          <p:nvPr/>
        </p:nvPicPr>
        <p:blipFill>
          <a:blip r:embed="rId3" cstate="print"/>
          <a:srcRect/>
          <a:stretch>
            <a:fillRect/>
          </a:stretch>
        </p:blipFill>
        <p:spPr bwMode="auto">
          <a:xfrm>
            <a:off x="228600" y="1600200"/>
            <a:ext cx="4038600" cy="3028950"/>
          </a:xfrm>
          <a:prstGeom prst="rect">
            <a:avLst/>
          </a:prstGeom>
          <a:noFill/>
        </p:spPr>
      </p:pic>
    </p:spTree>
  </p:cSld>
  <p:clrMapOvr>
    <a:masterClrMapping/>
  </p:clrMapOvr>
  <p:transition spd="slow" advClick="0" advTm="9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3" presetClass="emph" presetSubtype="0" fill="remove" grpId="0" nodeType="clickEffect">
                                  <p:stCondLst>
                                    <p:cond delay="0"/>
                                  </p:stCondLst>
                                  <p:childTnLst>
                                    <p:animClr clrSpc="rgb">
                                      <p:cBhvr override="childStyle">
                                        <p:cTn id="6" dur="1500" accel="50000" autoRev="1" fill="hold" tmFilter="0, 0; .33333, 1; 1, 1">
                                          <p:stCondLst>
                                            <p:cond delay="0"/>
                                          </p:stCondLst>
                                        </p:cTn>
                                        <p:tgtEl>
                                          <p:spTgt spid="2"/>
                                        </p:tgtEl>
                                        <p:attrNameLst>
                                          <p:attrName>style.color</p:attrName>
                                        </p:attrNameLst>
                                      </p:cBhvr>
                                      <p:to>
                                        <a:schemeClr val="accent2"/>
                                      </p:to>
                                    </p:animClr>
                                    <p:animClr clrSpc="rgb">
                                      <p:cBhvr>
                                        <p:cTn id="7" dur="1500" accel="50000" autoRev="1" fill="hold" tmFilter="0, 0; .33333, 1; 1, 1">
                                          <p:stCondLst>
                                            <p:cond delay="0"/>
                                          </p:stCondLst>
                                        </p:cTn>
                                        <p:tgtEl>
                                          <p:spTgt spid="2"/>
                                        </p:tgtEl>
                                        <p:attrNameLst>
                                          <p:attrName>fillcolor</p:attrName>
                                        </p:attrNameLst>
                                      </p:cBhvr>
                                      <p:to>
                                        <a:schemeClr val="accent2"/>
                                      </p:to>
                                    </p:animClr>
                                    <p:set>
                                      <p:cBhvr>
                                        <p:cTn id="8" dur="3000" fill="hold"/>
                                        <p:tgtEl>
                                          <p:spTgt spid="2"/>
                                        </p:tgtEl>
                                        <p:attrNameLst>
                                          <p:attrName>fill.type</p:attrName>
                                        </p:attrNameLst>
                                      </p:cBhvr>
                                      <p:to>
                                        <p:strVal val="solid"/>
                                      </p:to>
                                    </p:set>
                                    <p:set>
                                      <p:cBhvr>
                                        <p:cTn id="9" dur="3000" fill="hold"/>
                                        <p:tgtEl>
                                          <p:spTgt spid="2"/>
                                        </p:tgtEl>
                                        <p:attrNameLst>
                                          <p:attrName>fill.on</p:attrName>
                                        </p:attrNameLst>
                                      </p:cBhvr>
                                      <p:to>
                                        <p:strVal val="true"/>
                                      </p:to>
                                    </p:set>
                                    <p:animScale>
                                      <p:cBhvr>
                                        <p:cTn id="10" dur="1500" accel="50000" autoRev="1" fill="hold" tmFilter="0, 0; .33333, 1; 1, 1">
                                          <p:stCondLst>
                                            <p:cond delay="0"/>
                                          </p:stCondLst>
                                        </p:cTn>
                                        <p:tgtEl>
                                          <p:spTgt spid="2"/>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4648200" y="228600"/>
            <a:ext cx="2089804"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 is for</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TextBox 2"/>
          <p:cNvSpPr txBox="1"/>
          <p:nvPr/>
        </p:nvSpPr>
        <p:spPr>
          <a:xfrm>
            <a:off x="381000" y="304800"/>
            <a:ext cx="3733800" cy="1477328"/>
          </a:xfrm>
          <a:prstGeom prst="rect">
            <a:avLst/>
          </a:prstGeom>
          <a:noFill/>
        </p:spPr>
        <p:txBody>
          <a:bodyPr wrap="square" rtlCol="0">
            <a:spAutoFit/>
          </a:bodyPr>
          <a:lstStyle/>
          <a:p>
            <a:r>
              <a:rPr lang="en-US" dirty="0" smtClean="0"/>
              <a:t>                    Fort Madison</a:t>
            </a:r>
          </a:p>
          <a:p>
            <a:r>
              <a:rPr lang="en-US" dirty="0" smtClean="0"/>
              <a:t>Fort Madison is by the Mississippi River and Lee county too. The other county set is Keokuk. It was the U.S. military fort.</a:t>
            </a:r>
            <a:endParaRPr lang="en-US" dirty="0"/>
          </a:p>
        </p:txBody>
      </p:sp>
      <p:pic>
        <p:nvPicPr>
          <p:cNvPr id="4" name="Picture 2" descr="http://upload.wikimedia.org/wikipedia/commons/thumb/6/64/Old_Fort_Madison%2C_built_in_1808_-_History_of_Iowa.jpg/300px-Old_Fort_Madison%2C_built_in_1808_-_History_of_Iowa.jpg">
            <a:hlinkClick r:id="rId2"/>
          </p:cNvPr>
          <p:cNvPicPr>
            <a:picLocks noChangeAspect="1" noChangeArrowheads="1"/>
          </p:cNvPicPr>
          <p:nvPr/>
        </p:nvPicPr>
        <p:blipFill>
          <a:blip r:embed="rId3" cstate="print"/>
          <a:srcRect/>
          <a:stretch>
            <a:fillRect/>
          </a:stretch>
        </p:blipFill>
        <p:spPr bwMode="auto">
          <a:xfrm>
            <a:off x="4191000" y="1143000"/>
            <a:ext cx="3581400" cy="2209800"/>
          </a:xfrm>
          <a:prstGeom prst="rect">
            <a:avLst/>
          </a:prstGeom>
          <a:noFill/>
        </p:spPr>
      </p:pic>
      <p:pic>
        <p:nvPicPr>
          <p:cNvPr id="22532" name="Picture 4" descr="http://upload.wikimedia.org/wikipedia/commons/thumb/7/78/Lee_County_Iowa_Incorporated_and_Unincorporated_areas_Fort_Madison_Highlighted.svg/250px-Lee_County_Iowa_Incorporated_and_Unincorporated_areas_Fort_Madison_Highlighted.svg.png">
            <a:hlinkClick r:id="rId4" tooltip="Location of Fort Madison, Iowa"/>
          </p:cNvPr>
          <p:cNvPicPr>
            <a:picLocks noChangeAspect="1" noChangeArrowheads="1"/>
          </p:cNvPicPr>
          <p:nvPr/>
        </p:nvPicPr>
        <p:blipFill>
          <a:blip r:embed="rId5" cstate="print"/>
          <a:srcRect/>
          <a:stretch>
            <a:fillRect/>
          </a:stretch>
        </p:blipFill>
        <p:spPr bwMode="auto">
          <a:xfrm>
            <a:off x="457200" y="3810000"/>
            <a:ext cx="7696200" cy="2819400"/>
          </a:xfrm>
          <a:prstGeom prst="rect">
            <a:avLst/>
          </a:prstGeom>
          <a:noFill/>
        </p:spPr>
      </p:pic>
    </p:spTree>
  </p:cSld>
  <p:clrMapOvr>
    <a:masterClrMapping/>
  </p:clrMapOvr>
  <p:transition spd="slow" advClick="0" advTm="9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4)">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7001">
              <a:srgbClr val="E6E6E6"/>
            </a:gs>
            <a:gs pos="32001">
              <a:srgbClr val="7D8496"/>
            </a:gs>
            <a:gs pos="47000">
              <a:srgbClr val="E6E6E6"/>
            </a:gs>
            <a:gs pos="85001">
              <a:srgbClr val="7D8496"/>
            </a:gs>
            <a:gs pos="100000">
              <a:srgbClr val="E6E6E6"/>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228600" y="152400"/>
            <a:ext cx="6627713" cy="923330"/>
          </a:xfrm>
          <a:prstGeom prst="rect">
            <a:avLst/>
          </a:prstGeom>
          <a:noFill/>
        </p:spPr>
        <p:txBody>
          <a:bodyPr wrap="non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G is for General Dodge</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6" name="TextBox 5"/>
          <p:cNvSpPr txBox="1"/>
          <p:nvPr/>
        </p:nvSpPr>
        <p:spPr>
          <a:xfrm>
            <a:off x="228600" y="990600"/>
            <a:ext cx="3352800" cy="1477328"/>
          </a:xfrm>
          <a:prstGeom prst="rect">
            <a:avLst/>
          </a:prstGeom>
          <a:noFill/>
        </p:spPr>
        <p:txBody>
          <a:bodyPr wrap="square" rtlCol="0">
            <a:spAutoFit/>
          </a:bodyPr>
          <a:lstStyle/>
          <a:p>
            <a:r>
              <a:rPr lang="en-US" dirty="0" smtClean="0"/>
              <a:t>                 General  Dodge</a:t>
            </a:r>
          </a:p>
          <a:p>
            <a:r>
              <a:rPr lang="en-US" dirty="0" smtClean="0"/>
              <a:t>General Dodge joined the Union Army. He was born (April 12,183)-died (January 3,1916),He aged to 84.</a:t>
            </a:r>
            <a:endParaRPr lang="en-US" dirty="0"/>
          </a:p>
        </p:txBody>
      </p:sp>
      <p:pic>
        <p:nvPicPr>
          <p:cNvPr id="21508" name="Picture 4" descr="http://upload.wikimedia.org/wikipedia/commons/e/e4/1869-Golden_Spike.jpg"/>
          <p:cNvPicPr>
            <a:picLocks noChangeAspect="1" noChangeArrowheads="1"/>
          </p:cNvPicPr>
          <p:nvPr/>
        </p:nvPicPr>
        <p:blipFill>
          <a:blip r:embed="rId2" cstate="print"/>
          <a:srcRect/>
          <a:stretch>
            <a:fillRect/>
          </a:stretch>
        </p:blipFill>
        <p:spPr bwMode="auto">
          <a:xfrm>
            <a:off x="0" y="2438400"/>
            <a:ext cx="9144000" cy="4419600"/>
          </a:xfrm>
          <a:prstGeom prst="rect">
            <a:avLst/>
          </a:prstGeom>
          <a:noFill/>
        </p:spPr>
      </p:pic>
      <p:cxnSp>
        <p:nvCxnSpPr>
          <p:cNvPr id="9" name="Straight Arrow Connector 8"/>
          <p:cNvCxnSpPr/>
          <p:nvPr/>
        </p:nvCxnSpPr>
        <p:spPr>
          <a:xfrm rot="5400000">
            <a:off x="4610100" y="2628900"/>
            <a:ext cx="2209800" cy="1371600"/>
          </a:xfrm>
          <a:prstGeom prst="straightConnector1">
            <a:avLst/>
          </a:prstGeom>
          <a:ln w="762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791200" y="1752600"/>
            <a:ext cx="1828800" cy="369332"/>
          </a:xfrm>
          <a:prstGeom prst="rect">
            <a:avLst/>
          </a:prstGeom>
          <a:noFill/>
        </p:spPr>
        <p:txBody>
          <a:bodyPr wrap="square" rtlCol="0">
            <a:spAutoFit/>
          </a:bodyPr>
          <a:lstStyle/>
          <a:p>
            <a:r>
              <a:rPr lang="en-US" dirty="0" smtClean="0"/>
              <a:t>General Dodge</a:t>
            </a:r>
            <a:endParaRPr lang="en-US" dirty="0"/>
          </a:p>
        </p:txBody>
      </p:sp>
    </p:spTree>
  </p:cSld>
  <p:clrMapOvr>
    <a:masterClrMapping/>
  </p:clrMapOvr>
  <p:transition spd="slow" advClick="0" advTm="9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533400" y="228600"/>
            <a:ext cx="8047781"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H is for </a:t>
            </a:r>
            <a:r>
              <a:rPr lang="en-US" sz="5400" b="1" cap="all" spc="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herbert</a:t>
            </a: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5400" b="1" cap="all" spc="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hoover</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20482" name="Picture 2" descr="File:Herbert Hoover birthplace.jpg">
            <a:hlinkClick r:id="rId2"/>
          </p:cNvPr>
          <p:cNvPicPr>
            <a:picLocks noChangeAspect="1" noChangeArrowheads="1"/>
          </p:cNvPicPr>
          <p:nvPr/>
        </p:nvPicPr>
        <p:blipFill>
          <a:blip r:embed="rId3" cstate="print"/>
          <a:srcRect/>
          <a:stretch>
            <a:fillRect/>
          </a:stretch>
        </p:blipFill>
        <p:spPr bwMode="auto">
          <a:xfrm>
            <a:off x="152400" y="1219200"/>
            <a:ext cx="4267200" cy="3200400"/>
          </a:xfrm>
          <a:prstGeom prst="rect">
            <a:avLst/>
          </a:prstGeom>
          <a:noFill/>
        </p:spPr>
      </p:pic>
      <p:sp>
        <p:nvSpPr>
          <p:cNvPr id="5" name="TextBox 4"/>
          <p:cNvSpPr txBox="1"/>
          <p:nvPr/>
        </p:nvSpPr>
        <p:spPr>
          <a:xfrm>
            <a:off x="4876800" y="1676400"/>
            <a:ext cx="3505200" cy="1754326"/>
          </a:xfrm>
          <a:prstGeom prst="rect">
            <a:avLst/>
          </a:prstGeom>
          <a:noFill/>
        </p:spPr>
        <p:txBody>
          <a:bodyPr wrap="square" rtlCol="0">
            <a:spAutoFit/>
          </a:bodyPr>
          <a:lstStyle/>
          <a:p>
            <a:r>
              <a:rPr lang="en-US" dirty="0" smtClean="0"/>
              <a:t>                 Herbert Hoover</a:t>
            </a:r>
          </a:p>
          <a:p>
            <a:r>
              <a:rPr lang="en-US" dirty="0" smtClean="0"/>
              <a:t>Herbert Hoover was born August 10, 1874 in West Branch, Iowa. He was the 1</a:t>
            </a:r>
            <a:r>
              <a:rPr lang="en-US" baseline="30000" dirty="0" smtClean="0"/>
              <a:t>st</a:t>
            </a:r>
            <a:r>
              <a:rPr lang="en-US" dirty="0" smtClean="0"/>
              <a:t> president born west of the Mississippi river and remains the only Iowan president. </a:t>
            </a:r>
            <a:endParaRPr lang="en-US" dirty="0"/>
          </a:p>
        </p:txBody>
      </p:sp>
    </p:spTree>
  </p:cSld>
  <p:clrMapOvr>
    <a:masterClrMapping/>
  </p:clrMapOvr>
  <p:transition spd="slow" advClick="0" advTm="9000">
    <p:newsflash/>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726</TotalTime>
  <Words>1389</Words>
  <Application>Microsoft Office PowerPoint</Application>
  <PresentationFormat>On-screen Show (4:3)</PresentationFormat>
  <Paragraphs>133</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student</dc:creator>
  <cp:lastModifiedBy>student</cp:lastModifiedBy>
  <cp:revision>87</cp:revision>
  <dcterms:created xsi:type="dcterms:W3CDTF">2011-02-15T19:03:30Z</dcterms:created>
  <dcterms:modified xsi:type="dcterms:W3CDTF">2011-05-19T20:04:36Z</dcterms:modified>
</cp:coreProperties>
</file>